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gif" ContentType="image/gif"/>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5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1143000" y="685800"/>
            <a:ext cx="4572000" cy="3429000"/>
          </a:xfrm>
          <a:prstGeom prst="rect">
            <a:avLst/>
          </a:prstGeom>
        </p:spPr>
        <p:txBody>
          <a:bodyPr/>
          <a:lstStyle/>
          <a:p>
            <a:endParaRPr/>
          </a:p>
        </p:txBody>
      </p:sp>
      <p:sp>
        <p:nvSpPr>
          <p:cNvPr id="137" name="Shape 13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1270000" y="1638300"/>
            <a:ext cx="10464800" cy="3302000"/>
          </a:xfrm>
          <a:prstGeom prst="rect">
            <a:avLst/>
          </a:prstGeom>
        </p:spPr>
        <p:txBody>
          <a:bodyPr anchor="b"/>
          <a:lstStyle/>
          <a:p>
            <a:r>
              <a:t>Texto del título</a:t>
            </a:r>
          </a:p>
        </p:txBody>
      </p:sp>
      <p:sp>
        <p:nvSpPr>
          <p:cNvPr id="12" name="Nivel de texto 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3" name="– Juan López"/>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 Juan López</a:t>
            </a:r>
          </a:p>
        </p:txBody>
      </p:sp>
      <p:sp>
        <p:nvSpPr>
          <p:cNvPr id="94" name="“Escribir una cita aquí”"/>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“Escribir una cita aquí” </a:t>
            </a:r>
          </a:p>
        </p:txBody>
      </p:sp>
      <p:sp>
        <p:nvSpPr>
          <p:cNvPr id="9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Imagen"/>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1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117" name="Texto del título"/>
          <p:cNvSpPr txBox="1">
            <a:spLocks noGrp="1"/>
          </p:cNvSpPr>
          <p:nvPr>
            <p:ph type="title"/>
          </p:nvPr>
        </p:nvSpPr>
        <p:spPr>
          <a:xfrm>
            <a:off x="952500" y="444500"/>
            <a:ext cx="11099800" cy="2159000"/>
          </a:xfrm>
          <a:prstGeom prst="rect">
            <a:avLst/>
          </a:prstGeom>
        </p:spPr>
        <p:txBody>
          <a:bodyPr/>
          <a:lstStyle>
            <a:lvl1pPr>
              <a:defRPr>
                <a:latin typeface="Helvetica Light"/>
                <a:ea typeface="Helvetica Light"/>
                <a:cs typeface="Helvetica Light"/>
                <a:sym typeface="Helvetica Light"/>
              </a:defRPr>
            </a:lvl1pPr>
          </a:lstStyle>
          <a:p>
            <a:r>
              <a:t>Texto del título</a:t>
            </a:r>
          </a:p>
        </p:txBody>
      </p:sp>
      <p:sp>
        <p:nvSpPr>
          <p:cNvPr id="118" name="Número de diapositiva"/>
          <p:cNvSpPr txBox="1">
            <a:spLocks noGrp="1"/>
          </p:cNvSpPr>
          <p:nvPr>
            <p:ph type="sldNum" sz="quarter" idx="2"/>
          </p:nvPr>
        </p:nvSpPr>
        <p:spPr>
          <a:xfrm>
            <a:off x="6311798" y="9251950"/>
            <a:ext cx="368504" cy="381000"/>
          </a:xfrm>
          <a:prstGeom prst="rect">
            <a:avLst/>
          </a:prstGeom>
        </p:spPr>
        <p:txBody>
          <a:bodyPr/>
          <a:lstStyle>
            <a:lvl1pPr>
              <a:defRPr sz="1800">
                <a:latin typeface="Helvetica Light"/>
                <a:ea typeface="Helvetica Light"/>
                <a:cs typeface="Helvetica Light"/>
                <a:sym typeface="Helvetica Light"/>
              </a:defRPr>
            </a:lvl1p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pic>
        <p:nvPicPr>
          <p:cNvPr id="125" name="Imagen" descr="Imagen"/>
          <p:cNvPicPr>
            <a:picLocks noChangeAspect="1"/>
          </p:cNvPicPr>
          <p:nvPr/>
        </p:nvPicPr>
        <p:blipFill>
          <a:blip r:embed="rId2">
            <a:extLst/>
          </a:blip>
          <a:stretch>
            <a:fillRect/>
          </a:stretch>
        </p:blipFill>
        <p:spPr>
          <a:xfrm>
            <a:off x="761747" y="8925983"/>
            <a:ext cx="597153" cy="635001"/>
          </a:xfrm>
          <a:prstGeom prst="rect">
            <a:avLst/>
          </a:prstGeom>
          <a:ln w="12700">
            <a:miter lim="400000"/>
          </a:ln>
        </p:spPr>
      </p:pic>
      <p:pic>
        <p:nvPicPr>
          <p:cNvPr id="126" name="Imagen" descr="Imagen"/>
          <p:cNvPicPr>
            <a:picLocks noChangeAspect="1"/>
          </p:cNvPicPr>
          <p:nvPr/>
        </p:nvPicPr>
        <p:blipFill>
          <a:blip r:embed="rId3">
            <a:extLst/>
          </a:blip>
          <a:stretch>
            <a:fillRect/>
          </a:stretch>
        </p:blipFill>
        <p:spPr>
          <a:xfrm>
            <a:off x="11745131" y="8923731"/>
            <a:ext cx="597153" cy="639504"/>
          </a:xfrm>
          <a:prstGeom prst="rect">
            <a:avLst/>
          </a:prstGeom>
          <a:ln w="12700">
            <a:miter lim="400000"/>
          </a:ln>
        </p:spPr>
      </p:pic>
      <p:sp>
        <p:nvSpPr>
          <p:cNvPr id="127" name="Rectángulo"/>
          <p:cNvSpPr/>
          <p:nvPr/>
        </p:nvSpPr>
        <p:spPr>
          <a:xfrm>
            <a:off x="1502833" y="8987366"/>
            <a:ext cx="10048281" cy="635001"/>
          </a:xfrm>
          <a:prstGeom prst="rect">
            <a:avLst/>
          </a:prstGeom>
          <a:gradFill>
            <a:gsLst>
              <a:gs pos="0">
                <a:schemeClr val="accent5"/>
              </a:gs>
              <a:gs pos="100000">
                <a:schemeClr val="accent5">
                  <a:lumOff val="-29866"/>
                </a:schemeClr>
              </a:gs>
            </a:gsLst>
            <a:lin ang="5400000"/>
          </a:gra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28" name="Francisco Bedolla Cancino"/>
          <p:cNvSpPr txBox="1"/>
          <p:nvPr/>
        </p:nvSpPr>
        <p:spPr>
          <a:xfrm>
            <a:off x="1701152" y="9148695"/>
            <a:ext cx="2388896" cy="31234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400">
                <a:solidFill>
                  <a:srgbClr val="FFFFFF"/>
                </a:solidFill>
              </a:defRPr>
            </a:lvl1pPr>
          </a:lstStyle>
          <a:p>
            <a:r>
              <a:t>Francisco Bedolla Cancino</a:t>
            </a:r>
          </a:p>
        </p:txBody>
      </p:sp>
      <p:sp>
        <p:nvSpPr>
          <p:cNvPr id="129" name="Centro de Investigación…"/>
          <p:cNvSpPr txBox="1"/>
          <p:nvPr/>
        </p:nvSpPr>
        <p:spPr>
          <a:xfrm>
            <a:off x="8743242" y="8979361"/>
            <a:ext cx="2714982" cy="52824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1400">
                <a:solidFill>
                  <a:srgbClr val="FFFFFF"/>
                </a:solidFill>
              </a:defRPr>
            </a:pPr>
            <a:r>
              <a:t>Centro de Investigación </a:t>
            </a:r>
          </a:p>
          <a:p>
            <a:pPr>
              <a:defRPr sz="1400">
                <a:solidFill>
                  <a:srgbClr val="FFFFFF"/>
                </a:solidFill>
              </a:defRPr>
            </a:pPr>
            <a:r>
              <a:t>Internacional del Trabajo, A. C.</a:t>
            </a:r>
          </a:p>
        </p:txBody>
      </p:sp>
      <p:sp>
        <p:nvSpPr>
          <p:cNvPr id="13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20" name="Imagen"/>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exto del título"/>
          <p:cNvSpPr txBox="1">
            <a:spLocks noGrp="1"/>
          </p:cNvSpPr>
          <p:nvPr>
            <p:ph type="title"/>
          </p:nvPr>
        </p:nvSpPr>
        <p:spPr>
          <a:xfrm>
            <a:off x="1270000" y="6718300"/>
            <a:ext cx="10464800" cy="1422400"/>
          </a:xfrm>
          <a:prstGeom prst="rect">
            <a:avLst/>
          </a:prstGeom>
        </p:spPr>
        <p:txBody>
          <a:bodyPr anchor="b"/>
          <a:lstStyle/>
          <a:p>
            <a:r>
              <a:t>Texto del título</a:t>
            </a:r>
          </a:p>
        </p:txBody>
      </p:sp>
      <p:sp>
        <p:nvSpPr>
          <p:cNvPr id="22" name="Nivel de texto 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Nivel de texto 1</a:t>
            </a:r>
          </a:p>
          <a:p>
            <a:pPr lvl="1"/>
            <a:r>
              <a:t>Nivel de texto 2</a:t>
            </a:r>
          </a:p>
          <a:p>
            <a:pPr lvl="2"/>
            <a:r>
              <a:t>Nivel de texto 3</a:t>
            </a:r>
          </a:p>
          <a:p>
            <a:pPr lvl="3"/>
            <a:r>
              <a:t>Nivel de texto 4</a:t>
            </a:r>
          </a:p>
          <a:p>
            <a:pPr lvl="4"/>
            <a:r>
              <a:t>Nivel de texto 5</a:t>
            </a:r>
          </a:p>
        </p:txBody>
      </p:sp>
      <p:sp>
        <p:nvSpPr>
          <p:cNvPr id="2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30" name="Texto del título"/>
          <p:cNvSpPr txBox="1">
            <a:spLocks noGrp="1"/>
          </p:cNvSpPr>
          <p:nvPr>
            <p:ph type="title"/>
          </p:nvPr>
        </p:nvSpPr>
        <p:spPr>
          <a:xfrm>
            <a:off x="1270000" y="3225800"/>
            <a:ext cx="10464800" cy="3302000"/>
          </a:xfrm>
          <a:prstGeom prst="rect">
            <a:avLst/>
          </a:prstGeom>
        </p:spPr>
        <p:txBody>
          <a:bodyPr/>
          <a:lstStyle/>
          <a:p>
            <a:r>
              <a:t>Texto del título</a:t>
            </a:r>
          </a:p>
        </p:txBody>
      </p:sp>
      <p:sp>
        <p:nvSpPr>
          <p:cNvPr id="3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8" name="Imagen"/>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exto del título"/>
          <p:cNvSpPr txBox="1">
            <a:spLocks noGrp="1"/>
          </p:cNvSpPr>
          <p:nvPr>
            <p:ph type="title"/>
          </p:nvPr>
        </p:nvSpPr>
        <p:spPr>
          <a:xfrm>
            <a:off x="952500" y="635000"/>
            <a:ext cx="5334000" cy="3987800"/>
          </a:xfrm>
          <a:prstGeom prst="rect">
            <a:avLst/>
          </a:prstGeom>
        </p:spPr>
        <p:txBody>
          <a:bodyPr anchor="b"/>
          <a:lstStyle>
            <a:lvl1pPr>
              <a:defRPr sz="6000"/>
            </a:lvl1pPr>
          </a:lstStyle>
          <a:p>
            <a:r>
              <a:t>Texto del título</a:t>
            </a:r>
          </a:p>
        </p:txBody>
      </p:sp>
      <p:sp>
        <p:nvSpPr>
          <p:cNvPr id="40" name="Nivel de texto 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Nivel de texto 1</a:t>
            </a:r>
          </a:p>
          <a:p>
            <a:pPr lvl="1"/>
            <a:r>
              <a:t>Nivel de texto 2</a:t>
            </a:r>
          </a:p>
          <a:p>
            <a:pPr lvl="2"/>
            <a:r>
              <a:t>Nivel de texto 3</a:t>
            </a:r>
          </a:p>
          <a:p>
            <a:pPr lvl="3"/>
            <a:r>
              <a:t>Nivel de texto 4</a:t>
            </a:r>
          </a:p>
          <a:p>
            <a:pPr lvl="4"/>
            <a:r>
              <a:t>Nivel de texto 5</a:t>
            </a:r>
          </a:p>
        </p:txBody>
      </p:sp>
      <p:sp>
        <p:nvSpPr>
          <p:cNvPr id="4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8" name="Texto del título"/>
          <p:cNvSpPr txBox="1">
            <a:spLocks noGrp="1"/>
          </p:cNvSpPr>
          <p:nvPr>
            <p:ph type="title"/>
          </p:nvPr>
        </p:nvSpPr>
        <p:spPr>
          <a:prstGeom prst="rect">
            <a:avLst/>
          </a:prstGeom>
        </p:spPr>
        <p:txBody>
          <a:bodyPr/>
          <a:lstStyle/>
          <a:p>
            <a:r>
              <a:t>Texto del título</a:t>
            </a:r>
          </a:p>
        </p:txBody>
      </p:sp>
      <p:sp>
        <p:nvSpPr>
          <p:cNvPr id="4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56" name="Texto del título"/>
          <p:cNvSpPr txBox="1">
            <a:spLocks noGrp="1"/>
          </p:cNvSpPr>
          <p:nvPr>
            <p:ph type="title"/>
          </p:nvPr>
        </p:nvSpPr>
        <p:spPr>
          <a:prstGeom prst="rect">
            <a:avLst/>
          </a:prstGeom>
        </p:spPr>
        <p:txBody>
          <a:bodyPr/>
          <a:lstStyle/>
          <a:p>
            <a:r>
              <a:t>Texto del título</a:t>
            </a:r>
          </a:p>
        </p:txBody>
      </p:sp>
      <p:sp>
        <p:nvSpPr>
          <p:cNvPr id="57"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5" name="Imagen"/>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exto del título"/>
          <p:cNvSpPr txBox="1">
            <a:spLocks noGrp="1"/>
          </p:cNvSpPr>
          <p:nvPr>
            <p:ph type="title"/>
          </p:nvPr>
        </p:nvSpPr>
        <p:spPr>
          <a:prstGeom prst="rect">
            <a:avLst/>
          </a:prstGeom>
        </p:spPr>
        <p:txBody>
          <a:bodyPr/>
          <a:lstStyle/>
          <a:p>
            <a:r>
              <a:t>Texto del título</a:t>
            </a:r>
          </a:p>
        </p:txBody>
      </p:sp>
      <p:sp>
        <p:nvSpPr>
          <p:cNvPr id="67" name="Nivel de texto 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Nivel de texto 1</a:t>
            </a:r>
          </a:p>
          <a:p>
            <a:pPr lvl="1"/>
            <a:r>
              <a:t>Nivel de texto 2</a:t>
            </a:r>
          </a:p>
          <a:p>
            <a:pPr lvl="2"/>
            <a:r>
              <a:t>Nivel de texto 3</a:t>
            </a:r>
          </a:p>
          <a:p>
            <a:pPr lvl="3"/>
            <a:r>
              <a:t>Nivel de texto 4</a:t>
            </a:r>
          </a:p>
          <a:p>
            <a:pPr lvl="4"/>
            <a:r>
              <a:t>Nivel de texto 5</a:t>
            </a:r>
          </a:p>
        </p:txBody>
      </p:sp>
      <p:sp>
        <p:nvSpPr>
          <p:cNvPr id="68" name="Número de diapositiva"/>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75" name="Nivel de texto 1…"/>
          <p:cNvSpPr txBox="1">
            <a:spLocks noGrp="1"/>
          </p:cNvSpPr>
          <p:nvPr>
            <p:ph type="body" idx="1"/>
          </p:nvPr>
        </p:nvSpPr>
        <p:spPr>
          <a:xfrm>
            <a:off x="952500" y="1270000"/>
            <a:ext cx="11099800" cy="7213600"/>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83" name="Imagen"/>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n"/>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n"/>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Texto del título</a:t>
            </a:r>
          </a:p>
        </p:txBody>
      </p:sp>
      <p:sp>
        <p:nvSpPr>
          <p:cNvPr id="3" name="Nivel de texto 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franciscobedolla@hotmail.com"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tif"/><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gif"/><Relationship Id="rId3" Type="http://schemas.openxmlformats.org/officeDocument/2006/relationships/image" Target="../media/image40.png"/><Relationship Id="rId7" Type="http://schemas.openxmlformats.org/officeDocument/2006/relationships/image" Target="../media/image44.gif"/><Relationship Id="rId12" Type="http://schemas.openxmlformats.org/officeDocument/2006/relationships/image" Target="../media/image49.png"/><Relationship Id="rId2" Type="http://schemas.openxmlformats.org/officeDocument/2006/relationships/image" Target="../media/image39.png"/><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1.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gi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2.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gif"/><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image" Target="../media/image53.gif"/><Relationship Id="rId1" Type="http://schemas.openxmlformats.org/officeDocument/2006/relationships/slideLayout" Target="../slideLayouts/slideLayout14.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gif"/><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jpeg"/><Relationship Id="rId14" Type="http://schemas.openxmlformats.org/officeDocument/2006/relationships/image" Target="../media/image65.gif"/></Relationships>
</file>

<file path=ppt/slides/_rels/slide1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1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7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76.ti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7.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7.tif"/></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8.tif"/><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9.tif"/><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0.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81.ti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2.xml"/><Relationship Id="rId5" Type="http://schemas.openxmlformats.org/officeDocument/2006/relationships/image" Target="../media/image85.png"/><Relationship Id="rId4" Type="http://schemas.openxmlformats.org/officeDocument/2006/relationships/image" Target="../media/image84.png"/></Relationships>
</file>

<file path=ppt/slides/_rels/slide2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7.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png"/><Relationship Id="rId7"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tif"/><Relationship Id="rId4" Type="http://schemas.openxmlformats.org/officeDocument/2006/relationships/image" Target="../media/image20.tif"/></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tif"/><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Ética Pública"/>
          <p:cNvSpPr txBox="1">
            <a:spLocks noGrp="1"/>
          </p:cNvSpPr>
          <p:nvPr>
            <p:ph type="ctrTitle"/>
          </p:nvPr>
        </p:nvSpPr>
        <p:spPr>
          <a:xfrm>
            <a:off x="1270000" y="3067050"/>
            <a:ext cx="10464800" cy="1898650"/>
          </a:xfrm>
          <a:prstGeom prst="rect">
            <a:avLst/>
          </a:prstGeom>
        </p:spPr>
        <p:txBody>
          <a:bodyPr>
            <a:normAutofit fontScale="90000"/>
          </a:bodyPr>
          <a:lstStyle>
            <a:lvl1pPr defTabSz="578358">
              <a:defRPr sz="11880" b="1">
                <a:solidFill>
                  <a:schemeClr val="accent5">
                    <a:lumOff val="-29866"/>
                  </a:schemeClr>
                </a:solidFill>
                <a:latin typeface="Bookman Old Style"/>
                <a:ea typeface="Bookman Old Style"/>
                <a:cs typeface="Bookman Old Style"/>
                <a:sym typeface="Bookman Old Style"/>
              </a:defRPr>
            </a:lvl1pPr>
          </a:lstStyle>
          <a:p>
            <a:r>
              <a:t>Ética Pública</a:t>
            </a:r>
          </a:p>
        </p:txBody>
      </p:sp>
      <p:pic>
        <p:nvPicPr>
          <p:cNvPr id="140" name="Imagen" descr="Imagen"/>
          <p:cNvPicPr>
            <a:picLocks noChangeAspect="1"/>
          </p:cNvPicPr>
          <p:nvPr/>
        </p:nvPicPr>
        <p:blipFill>
          <a:blip r:embed="rId2">
            <a:extLst/>
          </a:blip>
          <a:stretch>
            <a:fillRect/>
          </a:stretch>
        </p:blipFill>
        <p:spPr>
          <a:xfrm>
            <a:off x="761747" y="8925983"/>
            <a:ext cx="597153" cy="635001"/>
          </a:xfrm>
          <a:prstGeom prst="rect">
            <a:avLst/>
          </a:prstGeom>
          <a:ln w="12700">
            <a:miter lim="400000"/>
          </a:ln>
        </p:spPr>
      </p:pic>
      <p:pic>
        <p:nvPicPr>
          <p:cNvPr id="141" name="Imagen" descr="Imagen"/>
          <p:cNvPicPr>
            <a:picLocks noChangeAspect="1"/>
          </p:cNvPicPr>
          <p:nvPr/>
        </p:nvPicPr>
        <p:blipFill>
          <a:blip r:embed="rId3">
            <a:extLst/>
          </a:blip>
          <a:stretch>
            <a:fillRect/>
          </a:stretch>
        </p:blipFill>
        <p:spPr>
          <a:xfrm>
            <a:off x="11745131" y="8923731"/>
            <a:ext cx="597153" cy="639504"/>
          </a:xfrm>
          <a:prstGeom prst="rect">
            <a:avLst/>
          </a:prstGeom>
          <a:ln w="12700">
            <a:miter lim="400000"/>
          </a:ln>
        </p:spPr>
      </p:pic>
      <p:sp>
        <p:nvSpPr>
          <p:cNvPr id="142" name="Rectángulo"/>
          <p:cNvSpPr/>
          <p:nvPr/>
        </p:nvSpPr>
        <p:spPr>
          <a:xfrm>
            <a:off x="1502833" y="8987366"/>
            <a:ext cx="10048281" cy="635001"/>
          </a:xfrm>
          <a:prstGeom prst="rect">
            <a:avLst/>
          </a:prstGeom>
          <a:gradFill>
            <a:gsLst>
              <a:gs pos="0">
                <a:schemeClr val="accent5"/>
              </a:gs>
              <a:gs pos="100000">
                <a:schemeClr val="accent5">
                  <a:lumOff val="-29866"/>
                </a:schemeClr>
              </a:gs>
            </a:gsLst>
            <a:lin ang="5400000"/>
          </a:gra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43" name="Francisco Bedolla Cancino"/>
          <p:cNvSpPr txBox="1"/>
          <p:nvPr/>
        </p:nvSpPr>
        <p:spPr>
          <a:xfrm>
            <a:off x="1701152" y="9148695"/>
            <a:ext cx="2388896" cy="31234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400">
                <a:solidFill>
                  <a:srgbClr val="FFFFFF"/>
                </a:solidFill>
              </a:defRPr>
            </a:lvl1pPr>
          </a:lstStyle>
          <a:p>
            <a:r>
              <a:t>Francisco Bedolla Cancino</a:t>
            </a:r>
          </a:p>
        </p:txBody>
      </p:sp>
      <p:sp>
        <p:nvSpPr>
          <p:cNvPr id="144" name="Centro de Investigación…"/>
          <p:cNvSpPr txBox="1"/>
          <p:nvPr/>
        </p:nvSpPr>
        <p:spPr>
          <a:xfrm>
            <a:off x="8743242" y="8979361"/>
            <a:ext cx="2714982" cy="52824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1400">
                <a:solidFill>
                  <a:srgbClr val="FFFFFF"/>
                </a:solidFill>
              </a:defRPr>
            </a:pPr>
            <a:r>
              <a:t>Centro de Investigación </a:t>
            </a:r>
          </a:p>
          <a:p>
            <a:pPr>
              <a:defRPr sz="1400">
                <a:solidFill>
                  <a:srgbClr val="FFFFFF"/>
                </a:solidFill>
              </a:defRPr>
            </a:pPr>
            <a:r>
              <a:t>Internacional del Trabajo, A. C.</a:t>
            </a:r>
          </a:p>
        </p:txBody>
      </p:sp>
      <p:pic>
        <p:nvPicPr>
          <p:cNvPr id="145" name="Imagen" descr="Imagen"/>
          <p:cNvPicPr>
            <a:picLocks noChangeAspect="1"/>
          </p:cNvPicPr>
          <p:nvPr/>
        </p:nvPicPr>
        <p:blipFill>
          <a:blip r:embed="rId4">
            <a:extLst/>
          </a:blip>
          <a:stretch>
            <a:fillRect/>
          </a:stretch>
        </p:blipFill>
        <p:spPr>
          <a:xfrm>
            <a:off x="4039588" y="1127302"/>
            <a:ext cx="3476170" cy="1604387"/>
          </a:xfrm>
          <a:prstGeom prst="rect">
            <a:avLst/>
          </a:prstGeom>
          <a:ln w="12700">
            <a:miter lim="400000"/>
          </a:ln>
        </p:spPr>
      </p:pic>
      <p:sp>
        <p:nvSpPr>
          <p:cNvPr id="146" name="Curso-Taller"/>
          <p:cNvSpPr txBox="1"/>
          <p:nvPr/>
        </p:nvSpPr>
        <p:spPr>
          <a:xfrm>
            <a:off x="5188117" y="5149850"/>
            <a:ext cx="2171366" cy="520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57200">
              <a:defRPr sz="2700">
                <a:solidFill>
                  <a:schemeClr val="accent4">
                    <a:hueOff val="-1081314"/>
                    <a:satOff val="4338"/>
                    <a:lumOff val="-8931"/>
                  </a:schemeClr>
                </a:solidFill>
                <a:latin typeface="Century Gothic"/>
                <a:ea typeface="Century Gothic"/>
                <a:cs typeface="Century Gothic"/>
                <a:sym typeface="Century Gothic"/>
              </a:defRPr>
            </a:lvl1pPr>
          </a:lstStyle>
          <a:p>
            <a:r>
              <a:t>Curso-Taller </a:t>
            </a:r>
          </a:p>
        </p:txBody>
      </p:sp>
      <p:sp>
        <p:nvSpPr>
          <p:cNvPr id="147" name="2018"/>
          <p:cNvSpPr txBox="1"/>
          <p:nvPr/>
        </p:nvSpPr>
        <p:spPr>
          <a:xfrm>
            <a:off x="8660045" y="1193396"/>
            <a:ext cx="102656" cy="147219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8900">
                <a:solidFill>
                  <a:schemeClr val="accent3">
                    <a:hueOff val="914337"/>
                    <a:satOff val="31515"/>
                    <a:lumOff val="-30790"/>
                  </a:schemeClr>
                </a:solidFill>
              </a:defRPr>
            </a:lvl1pPr>
          </a:lstStyle>
          <a:p>
            <a:endParaRPr dirty="0"/>
          </a:p>
        </p:txBody>
      </p:sp>
      <p:pic>
        <p:nvPicPr>
          <p:cNvPr id="148" name="Imagen" descr="Imagen"/>
          <p:cNvPicPr>
            <a:picLocks noChangeAspect="1"/>
          </p:cNvPicPr>
          <p:nvPr/>
        </p:nvPicPr>
        <p:blipFill>
          <a:blip r:embed="rId5">
            <a:extLst/>
          </a:blip>
          <a:stretch>
            <a:fillRect/>
          </a:stretch>
        </p:blipFill>
        <p:spPr>
          <a:xfrm>
            <a:off x="6146800" y="6316849"/>
            <a:ext cx="787400" cy="508001"/>
          </a:xfrm>
          <a:prstGeom prst="rect">
            <a:avLst/>
          </a:prstGeom>
          <a:ln w="12700">
            <a:miter lim="400000"/>
          </a:ln>
        </p:spPr>
      </p:pic>
      <p:pic>
        <p:nvPicPr>
          <p:cNvPr id="149" name="Imagen" descr="Imagen"/>
          <p:cNvPicPr>
            <a:picLocks noChangeAspect="1"/>
          </p:cNvPicPr>
          <p:nvPr/>
        </p:nvPicPr>
        <p:blipFill>
          <a:blip r:embed="rId6">
            <a:extLst/>
          </a:blip>
          <a:stretch>
            <a:fillRect/>
          </a:stretch>
        </p:blipFill>
        <p:spPr>
          <a:xfrm>
            <a:off x="6261100" y="7219950"/>
            <a:ext cx="635000" cy="571500"/>
          </a:xfrm>
          <a:prstGeom prst="rect">
            <a:avLst/>
          </a:prstGeom>
          <a:ln w="12700">
            <a:miter lim="400000"/>
          </a:ln>
        </p:spPr>
      </p:pic>
      <p:pic>
        <p:nvPicPr>
          <p:cNvPr id="150" name="Imagen" descr="Imagen"/>
          <p:cNvPicPr>
            <a:picLocks noChangeAspect="1"/>
          </p:cNvPicPr>
          <p:nvPr/>
        </p:nvPicPr>
        <p:blipFill>
          <a:blip r:embed="rId7">
            <a:extLst/>
          </a:blip>
          <a:stretch>
            <a:fillRect/>
          </a:stretch>
        </p:blipFill>
        <p:spPr>
          <a:xfrm>
            <a:off x="6273800" y="8186550"/>
            <a:ext cx="635000" cy="571501"/>
          </a:xfrm>
          <a:prstGeom prst="rect">
            <a:avLst/>
          </a:prstGeom>
          <a:ln w="12700">
            <a:miter lim="400000"/>
          </a:ln>
        </p:spPr>
      </p:pic>
      <p:sp>
        <p:nvSpPr>
          <p:cNvPr id="151" name="franciscobedolla@hotmail.com"/>
          <p:cNvSpPr txBox="1"/>
          <p:nvPr/>
        </p:nvSpPr>
        <p:spPr>
          <a:xfrm>
            <a:off x="6975351" y="6321638"/>
            <a:ext cx="4955364" cy="49842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600" u="sng">
                <a:solidFill>
                  <a:schemeClr val="accent5">
                    <a:lumOff val="-29866"/>
                  </a:schemeClr>
                </a:solidFill>
                <a:hlinkClick r:id="rId8"/>
              </a:defRPr>
            </a:lvl1pPr>
          </a:lstStyle>
          <a:p>
            <a:pPr>
              <a:defRPr u="none"/>
            </a:pPr>
            <a:r>
              <a:rPr u="sng">
                <a:hlinkClick r:id="rId8"/>
              </a:rPr>
              <a:t>franciscobedolla@hotmail.com</a:t>
            </a:r>
          </a:p>
        </p:txBody>
      </p:sp>
      <p:sp>
        <p:nvSpPr>
          <p:cNvPr id="152" name="franciscobedolla.cancino"/>
          <p:cNvSpPr txBox="1"/>
          <p:nvPr/>
        </p:nvSpPr>
        <p:spPr>
          <a:xfrm>
            <a:off x="7004875" y="7256489"/>
            <a:ext cx="4075050" cy="49842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600">
                <a:solidFill>
                  <a:schemeClr val="accent5">
                    <a:lumOff val="-29866"/>
                  </a:schemeClr>
                </a:solidFill>
              </a:defRPr>
            </a:lvl1pPr>
          </a:lstStyle>
          <a:p>
            <a:r>
              <a:t>franciscobedolla.cancino</a:t>
            </a:r>
          </a:p>
        </p:txBody>
      </p:sp>
      <p:sp>
        <p:nvSpPr>
          <p:cNvPr id="153" name="@franbedolla"/>
          <p:cNvSpPr txBox="1"/>
          <p:nvPr/>
        </p:nvSpPr>
        <p:spPr>
          <a:xfrm>
            <a:off x="7024141" y="8223089"/>
            <a:ext cx="2156918" cy="49842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600">
                <a:solidFill>
                  <a:schemeClr val="accent5">
                    <a:lumOff val="-29866"/>
                  </a:schemeClr>
                </a:solidFill>
              </a:defRPr>
            </a:lvl1pPr>
          </a:lstStyle>
          <a:p>
            <a:r>
              <a:t>@franbedolla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 name="Imagen" descr="Imagen"/>
          <p:cNvPicPr>
            <a:picLocks noChangeAspect="1"/>
          </p:cNvPicPr>
          <p:nvPr/>
        </p:nvPicPr>
        <p:blipFill>
          <a:blip r:embed="rId2">
            <a:extLst/>
          </a:blip>
          <a:srcRect l="1793" t="3641" r="1793" b="3641"/>
          <a:stretch>
            <a:fillRect/>
          </a:stretch>
        </p:blipFill>
        <p:spPr>
          <a:xfrm>
            <a:off x="2555711" y="2445245"/>
            <a:ext cx="7519369" cy="5699354"/>
          </a:xfrm>
          <a:prstGeom prst="rect">
            <a:avLst/>
          </a:prstGeom>
          <a:ln w="12700">
            <a:miter lim="400000"/>
          </a:ln>
        </p:spPr>
      </p:pic>
      <p:sp>
        <p:nvSpPr>
          <p:cNvPr id="337" name="Ejercicios Expectativas"/>
          <p:cNvSpPr txBox="1"/>
          <p:nvPr/>
        </p:nvSpPr>
        <p:spPr>
          <a:xfrm>
            <a:off x="893776" y="380999"/>
            <a:ext cx="11217248" cy="1193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7200">
                <a:solidFill>
                  <a:schemeClr val="accent4">
                    <a:hueOff val="-1081314"/>
                    <a:satOff val="4338"/>
                    <a:lumOff val="-8931"/>
                  </a:schemeClr>
                </a:solidFill>
                <a:latin typeface="Helvetica"/>
                <a:ea typeface="Helvetica"/>
                <a:cs typeface="Helvetica"/>
                <a:sym typeface="Helvetica"/>
              </a:defRPr>
            </a:lvl1pPr>
          </a:lstStyle>
          <a:p>
            <a:r>
              <a:t>Ejercicios Expectativas</a:t>
            </a:r>
          </a:p>
        </p:txBody>
      </p:sp>
      <p:grpSp>
        <p:nvGrpSpPr>
          <p:cNvPr id="343" name="Grupo"/>
          <p:cNvGrpSpPr/>
          <p:nvPr/>
        </p:nvGrpSpPr>
        <p:grpSpPr>
          <a:xfrm>
            <a:off x="761747" y="8961831"/>
            <a:ext cx="11580537" cy="662653"/>
            <a:chOff x="0" y="0"/>
            <a:chExt cx="11580536" cy="662651"/>
          </a:xfrm>
        </p:grpSpPr>
        <p:pic>
          <p:nvPicPr>
            <p:cNvPr id="338" name="Imagen" descr="Imagen"/>
            <p:cNvPicPr>
              <a:picLocks noChangeAspect="1"/>
            </p:cNvPicPr>
            <p:nvPr/>
          </p:nvPicPr>
          <p:blipFill>
            <a:blip r:embed="rId3">
              <a:extLst/>
            </a:blip>
            <a:stretch>
              <a:fillRect/>
            </a:stretch>
          </p:blipFill>
          <p:spPr>
            <a:xfrm>
              <a:off x="0" y="27651"/>
              <a:ext cx="597153" cy="635001"/>
            </a:xfrm>
            <a:prstGeom prst="rect">
              <a:avLst/>
            </a:prstGeom>
            <a:ln w="12700" cap="flat">
              <a:noFill/>
              <a:miter lim="400000"/>
            </a:ln>
            <a:effectLst/>
          </p:spPr>
        </p:pic>
        <p:pic>
          <p:nvPicPr>
            <p:cNvPr id="339" name="Imagen" descr="Imagen"/>
            <p:cNvPicPr>
              <a:picLocks noChangeAspect="1"/>
            </p:cNvPicPr>
            <p:nvPr/>
          </p:nvPicPr>
          <p:blipFill>
            <a:blip r:embed="rId4">
              <a:extLst/>
            </a:blip>
            <a:stretch>
              <a:fillRect/>
            </a:stretch>
          </p:blipFill>
          <p:spPr>
            <a:xfrm>
              <a:off x="10983383" y="0"/>
              <a:ext cx="597154" cy="639504"/>
            </a:xfrm>
            <a:prstGeom prst="rect">
              <a:avLst/>
            </a:prstGeom>
            <a:ln w="12700" cap="flat">
              <a:noFill/>
              <a:miter lim="400000"/>
            </a:ln>
            <a:effectLst/>
          </p:spPr>
        </p:pic>
        <p:sp>
          <p:nvSpPr>
            <p:cNvPr id="340" name="Rectángulo"/>
            <p:cNvSpPr/>
            <p:nvPr/>
          </p:nvSpPr>
          <p:spPr>
            <a:xfrm>
              <a:off x="741085" y="25535"/>
              <a:ext cx="10048281" cy="635001"/>
            </a:xfrm>
            <a:prstGeom prst="rect">
              <a:avLst/>
            </a:prstGeom>
            <a:gradFill flip="none" rotWithShape="1">
              <a:gsLst>
                <a:gs pos="0">
                  <a:schemeClr val="accent5"/>
                </a:gs>
                <a:gs pos="100000">
                  <a:schemeClr val="accent5">
                    <a:lumOff val="-29866"/>
                  </a:schemeClr>
                </a:gs>
              </a:gsLst>
              <a:lin ang="5400000" scaled="0"/>
            </a:gra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41" name="Francisco Bedolla Cancino"/>
            <p:cNvSpPr txBox="1"/>
            <p:nvPr/>
          </p:nvSpPr>
          <p:spPr>
            <a:xfrm>
              <a:off x="939404" y="186864"/>
              <a:ext cx="2388897" cy="3123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1400">
                  <a:solidFill>
                    <a:srgbClr val="FFFFFF"/>
                  </a:solidFill>
                </a:defRPr>
              </a:lvl1pPr>
            </a:lstStyle>
            <a:p>
              <a:r>
                <a:t>Francisco Bedolla Cancino</a:t>
              </a:r>
            </a:p>
          </p:txBody>
        </p:sp>
        <p:sp>
          <p:nvSpPr>
            <p:cNvPr id="342" name="Centro de Investigación…"/>
            <p:cNvSpPr txBox="1"/>
            <p:nvPr/>
          </p:nvSpPr>
          <p:spPr>
            <a:xfrm>
              <a:off x="7981494" y="17530"/>
              <a:ext cx="2714982" cy="5282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a:defRPr sz="1400">
                  <a:solidFill>
                    <a:srgbClr val="FFFFFF"/>
                  </a:solidFill>
                </a:defRPr>
              </a:pPr>
              <a:r>
                <a:t>Centro de Investigación </a:t>
              </a:r>
            </a:p>
            <a:p>
              <a:pPr>
                <a:defRPr sz="1400">
                  <a:solidFill>
                    <a:srgbClr val="FFFFFF"/>
                  </a:solidFill>
                </a:defRPr>
              </a:pPr>
              <a:r>
                <a:t>Internacional del Trabajo, A. C.</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 name="Imagen" descr="Imagen"/>
          <p:cNvPicPr>
            <a:picLocks noChangeAspect="1"/>
          </p:cNvPicPr>
          <p:nvPr/>
        </p:nvPicPr>
        <p:blipFill>
          <a:blip r:embed="rId2">
            <a:extLst/>
          </a:blip>
          <a:srcRect l="11429" r="11429"/>
          <a:stretch>
            <a:fillRect/>
          </a:stretch>
        </p:blipFill>
        <p:spPr>
          <a:xfrm>
            <a:off x="1369866" y="1725620"/>
            <a:ext cx="6124683" cy="6616407"/>
          </a:xfrm>
          <a:prstGeom prst="rect">
            <a:avLst/>
          </a:prstGeom>
          <a:ln w="12700">
            <a:miter lim="400000"/>
          </a:ln>
        </p:spPr>
      </p:pic>
      <p:sp>
        <p:nvSpPr>
          <p:cNvPr id="346" name="Locura es hacer una vez tras otra las mismas cosas y esperar resultados diferentes"/>
          <p:cNvSpPr txBox="1"/>
          <p:nvPr/>
        </p:nvSpPr>
        <p:spPr>
          <a:xfrm>
            <a:off x="7486575" y="1592071"/>
            <a:ext cx="4200774" cy="579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457200">
              <a:defRPr sz="4800">
                <a:solidFill>
                  <a:srgbClr val="1A6BBF"/>
                </a:solidFill>
                <a:latin typeface="Bookman Old Style"/>
                <a:ea typeface="Bookman Old Style"/>
                <a:cs typeface="Bookman Old Style"/>
                <a:sym typeface="Bookman Old Style"/>
              </a:defRPr>
            </a:lvl1pPr>
          </a:lstStyle>
          <a:p>
            <a:r>
              <a:t>Locura es hacer una vez tras otra las mismas cosas y esperar resultados diferentes</a:t>
            </a:r>
          </a:p>
        </p:txBody>
      </p:sp>
      <p:sp>
        <p:nvSpPr>
          <p:cNvPr id="347" name="Albert Einstein"/>
          <p:cNvSpPr txBox="1"/>
          <p:nvPr/>
        </p:nvSpPr>
        <p:spPr>
          <a:xfrm>
            <a:off x="8535950" y="7816850"/>
            <a:ext cx="2689399" cy="5715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defTabSz="457200">
              <a:defRPr sz="3000" i="1">
                <a:solidFill>
                  <a:schemeClr val="accent4">
                    <a:hueOff val="-1081314"/>
                    <a:satOff val="4338"/>
                    <a:lumOff val="-8931"/>
                  </a:schemeClr>
                </a:solidFill>
                <a:latin typeface="Century Gothic"/>
                <a:ea typeface="Century Gothic"/>
                <a:cs typeface="Century Gothic"/>
                <a:sym typeface="Century Gothic"/>
              </a:defRPr>
            </a:lvl1pPr>
          </a:lstStyle>
          <a:p>
            <a:r>
              <a:t>Albert Einstein</a:t>
            </a:r>
          </a:p>
        </p:txBody>
      </p:sp>
      <p:sp>
        <p:nvSpPr>
          <p:cNvPr id="348" name="Para reflexionar"/>
          <p:cNvSpPr txBox="1"/>
          <p:nvPr/>
        </p:nvSpPr>
        <p:spPr>
          <a:xfrm>
            <a:off x="893776" y="380999"/>
            <a:ext cx="11217248" cy="1193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7200">
                <a:solidFill>
                  <a:schemeClr val="accent4">
                    <a:hueOff val="-1081314"/>
                    <a:satOff val="4338"/>
                    <a:lumOff val="-8931"/>
                  </a:schemeClr>
                </a:solidFill>
                <a:latin typeface="Helvetica"/>
                <a:ea typeface="Helvetica"/>
                <a:cs typeface="Helvetica"/>
                <a:sym typeface="Helvetica"/>
              </a:defRPr>
            </a:lvl1pPr>
          </a:lstStyle>
          <a:p>
            <a:r>
              <a:t>Para reflexionar</a:t>
            </a:r>
          </a:p>
        </p:txBody>
      </p:sp>
      <p:pic>
        <p:nvPicPr>
          <p:cNvPr id="349" name="Imagen" descr="Imagen"/>
          <p:cNvPicPr>
            <a:picLocks noChangeAspect="1"/>
          </p:cNvPicPr>
          <p:nvPr/>
        </p:nvPicPr>
        <p:blipFill>
          <a:blip r:embed="rId3">
            <a:extLst/>
          </a:blip>
          <a:stretch>
            <a:fillRect/>
          </a:stretch>
        </p:blipFill>
        <p:spPr>
          <a:xfrm>
            <a:off x="761747" y="8989483"/>
            <a:ext cx="597153" cy="635001"/>
          </a:xfrm>
          <a:prstGeom prst="rect">
            <a:avLst/>
          </a:prstGeom>
          <a:ln w="12700">
            <a:miter lim="400000"/>
          </a:ln>
        </p:spPr>
      </p:pic>
      <p:pic>
        <p:nvPicPr>
          <p:cNvPr id="350" name="Imagen" descr="Imagen"/>
          <p:cNvPicPr>
            <a:picLocks noChangeAspect="1"/>
          </p:cNvPicPr>
          <p:nvPr/>
        </p:nvPicPr>
        <p:blipFill>
          <a:blip r:embed="rId4">
            <a:extLst/>
          </a:blip>
          <a:stretch>
            <a:fillRect/>
          </a:stretch>
        </p:blipFill>
        <p:spPr>
          <a:xfrm>
            <a:off x="11745131" y="8961831"/>
            <a:ext cx="597153" cy="639504"/>
          </a:xfrm>
          <a:prstGeom prst="rect">
            <a:avLst/>
          </a:prstGeom>
          <a:ln w="12700">
            <a:miter lim="400000"/>
          </a:ln>
        </p:spPr>
      </p:pic>
      <p:sp>
        <p:nvSpPr>
          <p:cNvPr id="351" name="Rectángulo"/>
          <p:cNvSpPr/>
          <p:nvPr/>
        </p:nvSpPr>
        <p:spPr>
          <a:xfrm>
            <a:off x="1502833" y="8987366"/>
            <a:ext cx="10048281" cy="635001"/>
          </a:xfrm>
          <a:prstGeom prst="rect">
            <a:avLst/>
          </a:prstGeom>
          <a:gradFill>
            <a:gsLst>
              <a:gs pos="0">
                <a:schemeClr val="accent5"/>
              </a:gs>
              <a:gs pos="100000">
                <a:schemeClr val="accent5">
                  <a:lumOff val="-29866"/>
                </a:schemeClr>
              </a:gs>
            </a:gsLst>
            <a:lin ang="5400000"/>
          </a:gra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352" name="Francisco Bedolla Cancino"/>
          <p:cNvSpPr txBox="1"/>
          <p:nvPr/>
        </p:nvSpPr>
        <p:spPr>
          <a:xfrm>
            <a:off x="1701152" y="9148695"/>
            <a:ext cx="2388896" cy="31234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400">
                <a:solidFill>
                  <a:srgbClr val="FFFFFF"/>
                </a:solidFill>
              </a:defRPr>
            </a:lvl1pPr>
          </a:lstStyle>
          <a:p>
            <a:r>
              <a:t>Francisco Bedolla Cancino</a:t>
            </a:r>
          </a:p>
        </p:txBody>
      </p:sp>
      <p:sp>
        <p:nvSpPr>
          <p:cNvPr id="353" name="Centro de Investigación…"/>
          <p:cNvSpPr txBox="1"/>
          <p:nvPr/>
        </p:nvSpPr>
        <p:spPr>
          <a:xfrm>
            <a:off x="8743242" y="8979361"/>
            <a:ext cx="2714982" cy="52824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1400">
                <a:solidFill>
                  <a:srgbClr val="FFFFFF"/>
                </a:solidFill>
              </a:defRPr>
            </a:pPr>
            <a:r>
              <a:t>Centro de Investigación </a:t>
            </a:r>
          </a:p>
          <a:p>
            <a:pPr>
              <a:defRPr sz="1400">
                <a:solidFill>
                  <a:srgbClr val="FFFFFF"/>
                </a:solidFill>
              </a:defRPr>
            </a:pPr>
            <a:r>
              <a:t>Internacional del Trabajo, A. C.</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 name="Imagen" descr="Imagen"/>
          <p:cNvPicPr>
            <a:picLocks noChangeAspect="1"/>
          </p:cNvPicPr>
          <p:nvPr/>
        </p:nvPicPr>
        <p:blipFill>
          <a:blip r:embed="rId2">
            <a:extLst/>
          </a:blip>
          <a:stretch>
            <a:fillRect/>
          </a:stretch>
        </p:blipFill>
        <p:spPr>
          <a:xfrm>
            <a:off x="2170399" y="2410895"/>
            <a:ext cx="8664002" cy="5744610"/>
          </a:xfrm>
          <a:prstGeom prst="rect">
            <a:avLst/>
          </a:prstGeom>
          <a:ln w="12700">
            <a:miter lim="400000"/>
          </a:ln>
        </p:spPr>
      </p:pic>
      <p:sp>
        <p:nvSpPr>
          <p:cNvPr id="356" name="Estrés"/>
          <p:cNvSpPr txBox="1"/>
          <p:nvPr/>
        </p:nvSpPr>
        <p:spPr>
          <a:xfrm rot="16200000">
            <a:off x="-318564" y="4876799"/>
            <a:ext cx="3982816" cy="812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marL="571500" indent="-571500" algn="l" defTabSz="457200">
              <a:defRPr sz="4800" spc="2832">
                <a:solidFill>
                  <a:srgbClr val="0F61D1"/>
                </a:solidFill>
                <a:latin typeface="Bookman Old Style"/>
                <a:ea typeface="Bookman Old Style"/>
                <a:cs typeface="Bookman Old Style"/>
                <a:sym typeface="Bookman Old Style"/>
              </a:defRPr>
            </a:lvl1pPr>
          </a:lstStyle>
          <a:p>
            <a:r>
              <a:t>Estrés</a:t>
            </a:r>
          </a:p>
        </p:txBody>
      </p:sp>
      <p:sp>
        <p:nvSpPr>
          <p:cNvPr id="357" name="Violencia"/>
          <p:cNvSpPr txBox="1"/>
          <p:nvPr/>
        </p:nvSpPr>
        <p:spPr>
          <a:xfrm>
            <a:off x="3509930" y="8064500"/>
            <a:ext cx="6289740" cy="812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marL="571500" indent="-571500" algn="l" defTabSz="457200">
              <a:defRPr sz="4800" spc="2832">
                <a:solidFill>
                  <a:srgbClr val="0F61D1"/>
                </a:solidFill>
                <a:latin typeface="Bookman Old Style"/>
                <a:ea typeface="Bookman Old Style"/>
                <a:cs typeface="Bookman Old Style"/>
                <a:sym typeface="Bookman Old Style"/>
              </a:defRPr>
            </a:lvl1pPr>
          </a:lstStyle>
          <a:p>
            <a:r>
              <a:t>Violencia</a:t>
            </a:r>
          </a:p>
        </p:txBody>
      </p:sp>
      <p:sp>
        <p:nvSpPr>
          <p:cNvPr id="358" name="Corrupción"/>
          <p:cNvSpPr txBox="1"/>
          <p:nvPr/>
        </p:nvSpPr>
        <p:spPr>
          <a:xfrm>
            <a:off x="3025298" y="1574800"/>
            <a:ext cx="7259004" cy="812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marL="571500" indent="-571500" algn="l" defTabSz="457200">
              <a:defRPr sz="4800" spc="2832">
                <a:solidFill>
                  <a:srgbClr val="0F61D1"/>
                </a:solidFill>
                <a:latin typeface="Bookman Old Style"/>
                <a:ea typeface="Bookman Old Style"/>
                <a:cs typeface="Bookman Old Style"/>
                <a:sym typeface="Bookman Old Style"/>
              </a:defRPr>
            </a:lvl1pPr>
          </a:lstStyle>
          <a:p>
            <a:r>
              <a:t>Corrupción</a:t>
            </a:r>
          </a:p>
        </p:txBody>
      </p:sp>
      <p:sp>
        <p:nvSpPr>
          <p:cNvPr id="359" name="Acracia"/>
          <p:cNvSpPr txBox="1"/>
          <p:nvPr/>
        </p:nvSpPr>
        <p:spPr>
          <a:xfrm rot="5400000">
            <a:off x="8839347" y="5080000"/>
            <a:ext cx="4985219" cy="812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marL="571500" indent="-571500" algn="l" defTabSz="457200">
              <a:defRPr sz="4800" spc="2832">
                <a:solidFill>
                  <a:srgbClr val="0F61D1"/>
                </a:solidFill>
                <a:latin typeface="Bookman Old Style"/>
                <a:ea typeface="Bookman Old Style"/>
                <a:cs typeface="Bookman Old Style"/>
                <a:sym typeface="Bookman Old Style"/>
              </a:defRPr>
            </a:lvl1pPr>
          </a:lstStyle>
          <a:p>
            <a:r>
              <a:t>Acracia</a:t>
            </a:r>
          </a:p>
        </p:txBody>
      </p:sp>
      <p:sp>
        <p:nvSpPr>
          <p:cNvPr id="360" name="Jinetes del Apocalipsis"/>
          <p:cNvSpPr txBox="1"/>
          <p:nvPr/>
        </p:nvSpPr>
        <p:spPr>
          <a:xfrm>
            <a:off x="893776" y="380999"/>
            <a:ext cx="11217248" cy="1193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7200">
                <a:solidFill>
                  <a:schemeClr val="accent4">
                    <a:hueOff val="-1081314"/>
                    <a:satOff val="4338"/>
                    <a:lumOff val="-8931"/>
                  </a:schemeClr>
                </a:solidFill>
                <a:latin typeface="Helvetica"/>
                <a:ea typeface="Helvetica"/>
                <a:cs typeface="Helvetica"/>
                <a:sym typeface="Helvetica"/>
              </a:defRPr>
            </a:lvl1pPr>
          </a:lstStyle>
          <a:p>
            <a:r>
              <a:t>Jinetes del Apocalipsis</a:t>
            </a:r>
          </a:p>
        </p:txBody>
      </p:sp>
      <p:pic>
        <p:nvPicPr>
          <p:cNvPr id="361" name="Imagen" descr="Imagen"/>
          <p:cNvPicPr>
            <a:picLocks noChangeAspect="1"/>
          </p:cNvPicPr>
          <p:nvPr/>
        </p:nvPicPr>
        <p:blipFill>
          <a:blip r:embed="rId3">
            <a:extLst/>
          </a:blip>
          <a:stretch>
            <a:fillRect/>
          </a:stretch>
        </p:blipFill>
        <p:spPr>
          <a:xfrm>
            <a:off x="761747" y="8989483"/>
            <a:ext cx="597153" cy="635001"/>
          </a:xfrm>
          <a:prstGeom prst="rect">
            <a:avLst/>
          </a:prstGeom>
          <a:ln w="12700">
            <a:miter lim="400000"/>
          </a:ln>
        </p:spPr>
      </p:pic>
      <p:pic>
        <p:nvPicPr>
          <p:cNvPr id="362" name="Imagen" descr="Imagen"/>
          <p:cNvPicPr>
            <a:picLocks noChangeAspect="1"/>
          </p:cNvPicPr>
          <p:nvPr/>
        </p:nvPicPr>
        <p:blipFill>
          <a:blip r:embed="rId4">
            <a:extLst/>
          </a:blip>
          <a:stretch>
            <a:fillRect/>
          </a:stretch>
        </p:blipFill>
        <p:spPr>
          <a:xfrm>
            <a:off x="11745131" y="8961831"/>
            <a:ext cx="597153" cy="639504"/>
          </a:xfrm>
          <a:prstGeom prst="rect">
            <a:avLst/>
          </a:prstGeom>
          <a:ln w="12700">
            <a:miter lim="400000"/>
          </a:ln>
        </p:spPr>
      </p:pic>
      <p:sp>
        <p:nvSpPr>
          <p:cNvPr id="363" name="Rectángulo"/>
          <p:cNvSpPr/>
          <p:nvPr/>
        </p:nvSpPr>
        <p:spPr>
          <a:xfrm>
            <a:off x="1502833" y="8987366"/>
            <a:ext cx="10048281" cy="635001"/>
          </a:xfrm>
          <a:prstGeom prst="rect">
            <a:avLst/>
          </a:prstGeom>
          <a:gradFill>
            <a:gsLst>
              <a:gs pos="0">
                <a:schemeClr val="accent5"/>
              </a:gs>
              <a:gs pos="100000">
                <a:schemeClr val="accent5">
                  <a:lumOff val="-29866"/>
                </a:schemeClr>
              </a:gs>
            </a:gsLst>
            <a:lin ang="5400000"/>
          </a:gra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364" name="Francisco Bedolla Cancino"/>
          <p:cNvSpPr txBox="1"/>
          <p:nvPr/>
        </p:nvSpPr>
        <p:spPr>
          <a:xfrm>
            <a:off x="1701152" y="9148695"/>
            <a:ext cx="2388896" cy="31234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400">
                <a:solidFill>
                  <a:srgbClr val="FFFFFF"/>
                </a:solidFill>
              </a:defRPr>
            </a:lvl1pPr>
          </a:lstStyle>
          <a:p>
            <a:r>
              <a:t>Francisco Bedolla Cancino</a:t>
            </a:r>
          </a:p>
        </p:txBody>
      </p:sp>
      <p:sp>
        <p:nvSpPr>
          <p:cNvPr id="365" name="Centro de Investigación…"/>
          <p:cNvSpPr txBox="1"/>
          <p:nvPr/>
        </p:nvSpPr>
        <p:spPr>
          <a:xfrm>
            <a:off x="8743242" y="8979361"/>
            <a:ext cx="2714982" cy="52824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1400">
                <a:solidFill>
                  <a:srgbClr val="FFFFFF"/>
                </a:solidFill>
              </a:defRPr>
            </a:pPr>
            <a:r>
              <a:t>Centro de Investigación </a:t>
            </a:r>
          </a:p>
          <a:p>
            <a:pPr>
              <a:defRPr sz="1400">
                <a:solidFill>
                  <a:srgbClr val="FFFFFF"/>
                </a:solidFill>
              </a:defRPr>
            </a:pPr>
            <a:r>
              <a:t>Internacional del Trabajo, A. C.</a:t>
            </a: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6" presetClass="entr" presetSubtype="8" fill="hold" grpId="1" nodeType="clickEffect">
                                  <p:stCondLst>
                                    <p:cond delay="0"/>
                                  </p:stCondLst>
                                  <p:iterate type="lt">
                                    <p:tmAbs val="0"/>
                                  </p:iterate>
                                  <p:childTnLst>
                                    <p:set>
                                      <p:cBhvr>
                                        <p:cTn id="6" fill="hold"/>
                                        <p:tgtEl>
                                          <p:spTgt spid="358"/>
                                        </p:tgtEl>
                                        <p:attrNameLst>
                                          <p:attrName>style.visibility</p:attrName>
                                        </p:attrNameLst>
                                      </p:cBhvr>
                                      <p:to>
                                        <p:strVal val="visible"/>
                                      </p:to>
                                    </p:set>
                                    <p:animEffect transition="in" filter="wipe(down)">
                                      <p:cBhvr>
                                        <p:cTn id="7" dur="1160">
                                          <p:stCondLst>
                                            <p:cond delay="0"/>
                                          </p:stCondLst>
                                        </p:cTn>
                                        <p:tgtEl>
                                          <p:spTgt spid="358"/>
                                        </p:tgtEl>
                                      </p:cBhvr>
                                    </p:animEffect>
                                    <p:anim calcmode="lin" valueType="num">
                                      <p:cBhvr>
                                        <p:cTn id="8" dur="3644" fill="hold" tmFilter="0,0; 0.14,0.36; 0.43,0.73; 0.71,0.91; 1.0,1.0">
                                          <p:stCondLst>
                                            <p:cond delay="0"/>
                                          </p:stCondLst>
                                        </p:cTn>
                                        <p:tgtEl>
                                          <p:spTgt spid="358"/>
                                        </p:tgtEl>
                                        <p:attrNameLst>
                                          <p:attrName>ppt_x</p:attrName>
                                        </p:attrNameLst>
                                      </p:cBhvr>
                                      <p:tavLst>
                                        <p:tav tm="0">
                                          <p:val>
                                            <p:strVal val="#ppt_x-0.25"/>
                                          </p:val>
                                        </p:tav>
                                        <p:tav tm="100000">
                                          <p:val>
                                            <p:strVal val="#ppt_x"/>
                                          </p:val>
                                        </p:tav>
                                      </p:tavLst>
                                    </p:anim>
                                    <p:anim calcmode="lin" valueType="num">
                                      <p:cBhvr>
                                        <p:cTn id="9" dur="1328" fill="hold" tmFilter="0.0,0.0; 0.25,0.07; 0.50,0.2; 0.75,0.467; 1.0,1.0">
                                          <p:stCondLst>
                                            <p:cond delay="0"/>
                                          </p:stCondLst>
                                        </p:cTn>
                                        <p:tgtEl>
                                          <p:spTgt spid="358"/>
                                        </p:tgtEl>
                                        <p:attrNameLst>
                                          <p:attrName>ppt_y</p:attrName>
                                        </p:attrNameLst>
                                      </p:cBhvr>
                                      <p:tavLst>
                                        <p:tav tm="0" fmla="#ppt_y-sin(pi*$)/3">
                                          <p:val>
                                            <p:fltVal val="0.5"/>
                                          </p:val>
                                        </p:tav>
                                        <p:tav tm="100000">
                                          <p:val>
                                            <p:fltVal val="1"/>
                                          </p:val>
                                        </p:tav>
                                      </p:tavLst>
                                    </p:anim>
                                    <p:anim calcmode="lin" valueType="num">
                                      <p:cBhvr>
                                        <p:cTn id="10" dur="1328" fill="hold" tmFilter="0, 0; 0.125,0.2665; 0.25,0.4; 0.375,0.465; 0.5,0.5;  0.625,0.535; 0.75,0.6; 0.875,0.7335; 1,1">
                                          <p:stCondLst>
                                            <p:cond delay="1328"/>
                                          </p:stCondLst>
                                        </p:cTn>
                                        <p:tgtEl>
                                          <p:spTgt spid="358"/>
                                        </p:tgtEl>
                                        <p:attrNameLst>
                                          <p:attrName>ppt_y</p:attrName>
                                        </p:attrNameLst>
                                      </p:cBhvr>
                                      <p:tavLst>
                                        <p:tav tm="0" fmla="#ppt_y-sin(pi*$)/9">
                                          <p:val>
                                            <p:fltVal val="0"/>
                                          </p:val>
                                        </p:tav>
                                        <p:tav tm="100000">
                                          <p:val>
                                            <p:fltVal val="1"/>
                                          </p:val>
                                        </p:tav>
                                      </p:tavLst>
                                    </p:anim>
                                    <p:anim calcmode="lin" valueType="num">
                                      <p:cBhvr>
                                        <p:cTn id="11" dur="664" fill="hold" tmFilter="0, 0; 0.125,0.2665; 0.25,0.4; 0.375,0.465; 0.5,0.5;  0.625,0.535; 0.75,0.6; 0.875,0.7335; 1,1">
                                          <p:stCondLst>
                                            <p:cond delay="2648"/>
                                          </p:stCondLst>
                                        </p:cTn>
                                        <p:tgtEl>
                                          <p:spTgt spid="358"/>
                                        </p:tgtEl>
                                        <p:attrNameLst>
                                          <p:attrName>ppt_y</p:attrName>
                                        </p:attrNameLst>
                                      </p:cBhvr>
                                      <p:tavLst>
                                        <p:tav tm="0" fmla="#ppt_y-sin(pi*$)/27">
                                          <p:val>
                                            <p:fltVal val="0"/>
                                          </p:val>
                                        </p:tav>
                                        <p:tav tm="100000">
                                          <p:val>
                                            <p:fltVal val="1"/>
                                          </p:val>
                                        </p:tav>
                                      </p:tavLst>
                                    </p:anim>
                                    <p:anim calcmode="lin" valueType="num">
                                      <p:cBhvr>
                                        <p:cTn id="12" dur="328" fill="hold" tmFilter="0, 0; 0.125,0.2665; 0.25,0.4; 0.375,0.465; 0.5,0.5;  0.625,0.535; 0.75,0.6; 0.875,0.7335; 1,1">
                                          <p:stCondLst>
                                            <p:cond delay="3312"/>
                                          </p:stCondLst>
                                        </p:cTn>
                                        <p:tgtEl>
                                          <p:spTgt spid="358"/>
                                        </p:tgtEl>
                                        <p:attrNameLst>
                                          <p:attrName>ppt_y</p:attrName>
                                        </p:attrNameLst>
                                      </p:cBhvr>
                                      <p:tavLst>
                                        <p:tav tm="0" fmla="#ppt_y-sin(pi*$)/81">
                                          <p:val>
                                            <p:fltVal val="0"/>
                                          </p:val>
                                        </p:tav>
                                        <p:tav tm="100000">
                                          <p:val>
                                            <p:fltVal val="1"/>
                                          </p:val>
                                        </p:tav>
                                      </p:tavLst>
                                    </p:anim>
                                    <p:animScale>
                                      <p:cBhvr>
                                        <p:cTn id="13" dur="52" fill="hold">
                                          <p:stCondLst>
                                            <p:cond delay="1300"/>
                                          </p:stCondLst>
                                        </p:cTn>
                                        <p:tgtEl>
                                          <p:spTgt spid="358"/>
                                        </p:tgtEl>
                                      </p:cBhvr>
                                      <p:to x="100000" y="60000"/>
                                    </p:animScale>
                                    <p:animScale>
                                      <p:cBhvr>
                                        <p:cTn id="14" dur="332" decel="50000" fill="hold">
                                          <p:stCondLst>
                                            <p:cond delay="1352"/>
                                          </p:stCondLst>
                                        </p:cTn>
                                        <p:tgtEl>
                                          <p:spTgt spid="358"/>
                                        </p:tgtEl>
                                      </p:cBhvr>
                                      <p:to x="100000" y="100000"/>
                                    </p:animScale>
                                    <p:animScale>
                                      <p:cBhvr>
                                        <p:cTn id="15" dur="52" decel="50000" fill="hold">
                                          <p:stCondLst>
                                            <p:cond delay="2624"/>
                                          </p:stCondLst>
                                        </p:cTn>
                                        <p:tgtEl>
                                          <p:spTgt spid="358"/>
                                        </p:tgtEl>
                                      </p:cBhvr>
                                      <p:to x="100000" y="80000"/>
                                    </p:animScale>
                                    <p:animScale>
                                      <p:cBhvr>
                                        <p:cTn id="16" dur="332" decel="50000" fill="hold">
                                          <p:stCondLst>
                                            <p:cond delay="2676"/>
                                          </p:stCondLst>
                                        </p:cTn>
                                        <p:tgtEl>
                                          <p:spTgt spid="358"/>
                                        </p:tgtEl>
                                      </p:cBhvr>
                                      <p:to x="100000" y="100000"/>
                                    </p:animScale>
                                    <p:animScale>
                                      <p:cBhvr>
                                        <p:cTn id="17" dur="52" decel="50000" fill="hold">
                                          <p:stCondLst>
                                            <p:cond delay="3284"/>
                                          </p:stCondLst>
                                        </p:cTn>
                                        <p:tgtEl>
                                          <p:spTgt spid="358"/>
                                        </p:tgtEl>
                                      </p:cBhvr>
                                      <p:to x="100000" y="90000"/>
                                    </p:animScale>
                                    <p:animScale>
                                      <p:cBhvr>
                                        <p:cTn id="18" dur="332" decel="50000" fill="hold">
                                          <p:stCondLst>
                                            <p:cond delay="3336"/>
                                          </p:stCondLst>
                                        </p:cTn>
                                        <p:tgtEl>
                                          <p:spTgt spid="358"/>
                                        </p:tgtEl>
                                      </p:cBhvr>
                                      <p:to x="100000" y="100000"/>
                                    </p:animScale>
                                    <p:animScale>
                                      <p:cBhvr>
                                        <p:cTn id="19" dur="52" decel="50000" fill="hold">
                                          <p:stCondLst>
                                            <p:cond delay="3616"/>
                                          </p:stCondLst>
                                        </p:cTn>
                                        <p:tgtEl>
                                          <p:spTgt spid="358"/>
                                        </p:tgtEl>
                                      </p:cBhvr>
                                      <p:to x="100000" y="95000"/>
                                    </p:animScale>
                                    <p:animScale>
                                      <p:cBhvr>
                                        <p:cTn id="20" dur="332" decel="50000" fill="hold">
                                          <p:stCondLst>
                                            <p:cond delay="3668"/>
                                          </p:stCondLst>
                                        </p:cTn>
                                        <p:tgtEl>
                                          <p:spTgt spid="35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8" fill="hold" grpId="2" nodeType="clickEffect">
                                  <p:stCondLst>
                                    <p:cond delay="0"/>
                                  </p:stCondLst>
                                  <p:iterate type="lt">
                                    <p:tmAbs val="0"/>
                                  </p:iterate>
                                  <p:childTnLst>
                                    <p:set>
                                      <p:cBhvr>
                                        <p:cTn id="24" fill="hold"/>
                                        <p:tgtEl>
                                          <p:spTgt spid="357"/>
                                        </p:tgtEl>
                                        <p:attrNameLst>
                                          <p:attrName>style.visibility</p:attrName>
                                        </p:attrNameLst>
                                      </p:cBhvr>
                                      <p:to>
                                        <p:strVal val="visible"/>
                                      </p:to>
                                    </p:set>
                                    <p:animEffect transition="in" filter="wipe(down)">
                                      <p:cBhvr>
                                        <p:cTn id="25" dur="580">
                                          <p:stCondLst>
                                            <p:cond delay="0"/>
                                          </p:stCondLst>
                                        </p:cTn>
                                        <p:tgtEl>
                                          <p:spTgt spid="357"/>
                                        </p:tgtEl>
                                      </p:cBhvr>
                                    </p:animEffect>
                                    <p:anim calcmode="lin" valueType="num">
                                      <p:cBhvr>
                                        <p:cTn id="26" dur="1822" fill="hold" tmFilter="0,0; 0.14,0.36; 0.43,0.73; 0.71,0.91; 1.0,1.0">
                                          <p:stCondLst>
                                            <p:cond delay="0"/>
                                          </p:stCondLst>
                                        </p:cTn>
                                        <p:tgtEl>
                                          <p:spTgt spid="357"/>
                                        </p:tgtEl>
                                        <p:attrNameLst>
                                          <p:attrName>ppt_x</p:attrName>
                                        </p:attrNameLst>
                                      </p:cBhvr>
                                      <p:tavLst>
                                        <p:tav tm="0">
                                          <p:val>
                                            <p:strVal val="#ppt_x-0.25"/>
                                          </p:val>
                                        </p:tav>
                                        <p:tav tm="100000">
                                          <p:val>
                                            <p:strVal val="#ppt_x"/>
                                          </p:val>
                                        </p:tav>
                                      </p:tavLst>
                                    </p:anim>
                                    <p:anim calcmode="lin" valueType="num">
                                      <p:cBhvr>
                                        <p:cTn id="27" dur="664" fill="hold" tmFilter="0.0,0.0; 0.25,0.07; 0.50,0.2; 0.75,0.467; 1.0,1.0">
                                          <p:stCondLst>
                                            <p:cond delay="0"/>
                                          </p:stCondLst>
                                        </p:cTn>
                                        <p:tgtEl>
                                          <p:spTgt spid="357"/>
                                        </p:tgtEl>
                                        <p:attrNameLst>
                                          <p:attrName>ppt_y</p:attrName>
                                        </p:attrNameLst>
                                      </p:cBhvr>
                                      <p:tavLst>
                                        <p:tav tm="0" fmla="#ppt_y-sin(pi*$)/3">
                                          <p:val>
                                            <p:fltVal val="0.5"/>
                                          </p:val>
                                        </p:tav>
                                        <p:tav tm="100000">
                                          <p:val>
                                            <p:fltVal val="1"/>
                                          </p:val>
                                        </p:tav>
                                      </p:tavLst>
                                    </p:anim>
                                    <p:anim calcmode="lin" valueType="num">
                                      <p:cBhvr>
                                        <p:cTn id="28" dur="664" fill="hold" tmFilter="0, 0; 0.125,0.2665; 0.25,0.4; 0.375,0.465; 0.5,0.5;  0.625,0.535; 0.75,0.6; 0.875,0.7335; 1,1">
                                          <p:stCondLst>
                                            <p:cond delay="664"/>
                                          </p:stCondLst>
                                        </p:cTn>
                                        <p:tgtEl>
                                          <p:spTgt spid="357"/>
                                        </p:tgtEl>
                                        <p:attrNameLst>
                                          <p:attrName>ppt_y</p:attrName>
                                        </p:attrNameLst>
                                      </p:cBhvr>
                                      <p:tavLst>
                                        <p:tav tm="0" fmla="#ppt_y-sin(pi*$)/9">
                                          <p:val>
                                            <p:fltVal val="0"/>
                                          </p:val>
                                        </p:tav>
                                        <p:tav tm="100000">
                                          <p:val>
                                            <p:fltVal val="1"/>
                                          </p:val>
                                        </p:tav>
                                      </p:tavLst>
                                    </p:anim>
                                    <p:anim calcmode="lin" valueType="num">
                                      <p:cBhvr>
                                        <p:cTn id="29" dur="332" fill="hold" tmFilter="0, 0; 0.125,0.2665; 0.25,0.4; 0.375,0.465; 0.5,0.5;  0.625,0.535; 0.75,0.6; 0.875,0.7335; 1,1">
                                          <p:stCondLst>
                                            <p:cond delay="1324"/>
                                          </p:stCondLst>
                                        </p:cTn>
                                        <p:tgtEl>
                                          <p:spTgt spid="357"/>
                                        </p:tgtEl>
                                        <p:attrNameLst>
                                          <p:attrName>ppt_y</p:attrName>
                                        </p:attrNameLst>
                                      </p:cBhvr>
                                      <p:tavLst>
                                        <p:tav tm="0" fmla="#ppt_y-sin(pi*$)/27">
                                          <p:val>
                                            <p:fltVal val="0"/>
                                          </p:val>
                                        </p:tav>
                                        <p:tav tm="100000">
                                          <p:val>
                                            <p:fltVal val="1"/>
                                          </p:val>
                                        </p:tav>
                                      </p:tavLst>
                                    </p:anim>
                                    <p:anim calcmode="lin" valueType="num">
                                      <p:cBhvr>
                                        <p:cTn id="30" dur="164" fill="hold" tmFilter="0, 0; 0.125,0.2665; 0.25,0.4; 0.375,0.465; 0.5,0.5;  0.625,0.535; 0.75,0.6; 0.875,0.7335; 1,1">
                                          <p:stCondLst>
                                            <p:cond delay="1656"/>
                                          </p:stCondLst>
                                        </p:cTn>
                                        <p:tgtEl>
                                          <p:spTgt spid="357"/>
                                        </p:tgtEl>
                                        <p:attrNameLst>
                                          <p:attrName>ppt_y</p:attrName>
                                        </p:attrNameLst>
                                      </p:cBhvr>
                                      <p:tavLst>
                                        <p:tav tm="0" fmla="#ppt_y-sin(pi*$)/81">
                                          <p:val>
                                            <p:fltVal val="0"/>
                                          </p:val>
                                        </p:tav>
                                        <p:tav tm="100000">
                                          <p:val>
                                            <p:fltVal val="1"/>
                                          </p:val>
                                        </p:tav>
                                      </p:tavLst>
                                    </p:anim>
                                    <p:animScale>
                                      <p:cBhvr>
                                        <p:cTn id="31" dur="26" fill="hold">
                                          <p:stCondLst>
                                            <p:cond delay="650"/>
                                          </p:stCondLst>
                                        </p:cTn>
                                        <p:tgtEl>
                                          <p:spTgt spid="357"/>
                                        </p:tgtEl>
                                      </p:cBhvr>
                                      <p:to x="100000" y="60000"/>
                                    </p:animScale>
                                    <p:animScale>
                                      <p:cBhvr>
                                        <p:cTn id="32" dur="166" decel="50000" fill="hold">
                                          <p:stCondLst>
                                            <p:cond delay="676"/>
                                          </p:stCondLst>
                                        </p:cTn>
                                        <p:tgtEl>
                                          <p:spTgt spid="357"/>
                                        </p:tgtEl>
                                      </p:cBhvr>
                                      <p:to x="100000" y="100000"/>
                                    </p:animScale>
                                    <p:animScale>
                                      <p:cBhvr>
                                        <p:cTn id="33" dur="26" decel="50000" fill="hold">
                                          <p:stCondLst>
                                            <p:cond delay="1312"/>
                                          </p:stCondLst>
                                        </p:cTn>
                                        <p:tgtEl>
                                          <p:spTgt spid="357"/>
                                        </p:tgtEl>
                                      </p:cBhvr>
                                      <p:to x="100000" y="80000"/>
                                    </p:animScale>
                                    <p:animScale>
                                      <p:cBhvr>
                                        <p:cTn id="34" dur="166" decel="50000" fill="hold">
                                          <p:stCondLst>
                                            <p:cond delay="1338"/>
                                          </p:stCondLst>
                                        </p:cTn>
                                        <p:tgtEl>
                                          <p:spTgt spid="357"/>
                                        </p:tgtEl>
                                      </p:cBhvr>
                                      <p:to x="100000" y="100000"/>
                                    </p:animScale>
                                    <p:animScale>
                                      <p:cBhvr>
                                        <p:cTn id="35" dur="26" decel="50000" fill="hold">
                                          <p:stCondLst>
                                            <p:cond delay="1642"/>
                                          </p:stCondLst>
                                        </p:cTn>
                                        <p:tgtEl>
                                          <p:spTgt spid="357"/>
                                        </p:tgtEl>
                                      </p:cBhvr>
                                      <p:to x="100000" y="90000"/>
                                    </p:animScale>
                                    <p:animScale>
                                      <p:cBhvr>
                                        <p:cTn id="36" dur="166" decel="50000" fill="hold">
                                          <p:stCondLst>
                                            <p:cond delay="1668"/>
                                          </p:stCondLst>
                                        </p:cTn>
                                        <p:tgtEl>
                                          <p:spTgt spid="357"/>
                                        </p:tgtEl>
                                      </p:cBhvr>
                                      <p:to x="100000" y="100000"/>
                                    </p:animScale>
                                    <p:animScale>
                                      <p:cBhvr>
                                        <p:cTn id="37" dur="26" decel="50000" fill="hold">
                                          <p:stCondLst>
                                            <p:cond delay="1808"/>
                                          </p:stCondLst>
                                        </p:cTn>
                                        <p:tgtEl>
                                          <p:spTgt spid="357"/>
                                        </p:tgtEl>
                                      </p:cBhvr>
                                      <p:to x="100000" y="95000"/>
                                    </p:animScale>
                                    <p:animScale>
                                      <p:cBhvr>
                                        <p:cTn id="38" dur="166" decel="50000" fill="hold">
                                          <p:stCondLst>
                                            <p:cond delay="1834"/>
                                          </p:stCondLst>
                                        </p:cTn>
                                        <p:tgtEl>
                                          <p:spTgt spid="35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8" fill="hold" grpId="3" nodeType="clickEffect">
                                  <p:stCondLst>
                                    <p:cond delay="0"/>
                                  </p:stCondLst>
                                  <p:iterate type="lt">
                                    <p:tmAbs val="0"/>
                                  </p:iterate>
                                  <p:childTnLst>
                                    <p:set>
                                      <p:cBhvr>
                                        <p:cTn id="42" fill="hold"/>
                                        <p:tgtEl>
                                          <p:spTgt spid="356"/>
                                        </p:tgtEl>
                                        <p:attrNameLst>
                                          <p:attrName>style.visibility</p:attrName>
                                        </p:attrNameLst>
                                      </p:cBhvr>
                                      <p:to>
                                        <p:strVal val="visible"/>
                                      </p:to>
                                    </p:set>
                                    <p:animEffect transition="in" filter="wipe(down)">
                                      <p:cBhvr>
                                        <p:cTn id="43" dur="580">
                                          <p:stCondLst>
                                            <p:cond delay="0"/>
                                          </p:stCondLst>
                                        </p:cTn>
                                        <p:tgtEl>
                                          <p:spTgt spid="356"/>
                                        </p:tgtEl>
                                      </p:cBhvr>
                                    </p:animEffect>
                                    <p:anim calcmode="lin" valueType="num">
                                      <p:cBhvr>
                                        <p:cTn id="44" dur="1822" fill="hold" tmFilter="0,0; 0.14,0.36; 0.43,0.73; 0.71,0.91; 1.0,1.0">
                                          <p:stCondLst>
                                            <p:cond delay="0"/>
                                          </p:stCondLst>
                                        </p:cTn>
                                        <p:tgtEl>
                                          <p:spTgt spid="356"/>
                                        </p:tgtEl>
                                        <p:attrNameLst>
                                          <p:attrName>ppt_x</p:attrName>
                                        </p:attrNameLst>
                                      </p:cBhvr>
                                      <p:tavLst>
                                        <p:tav tm="0">
                                          <p:val>
                                            <p:strVal val="#ppt_x-0.25"/>
                                          </p:val>
                                        </p:tav>
                                        <p:tav tm="100000">
                                          <p:val>
                                            <p:strVal val="#ppt_x"/>
                                          </p:val>
                                        </p:tav>
                                      </p:tavLst>
                                    </p:anim>
                                    <p:anim calcmode="lin" valueType="num">
                                      <p:cBhvr>
                                        <p:cTn id="45" dur="664" fill="hold" tmFilter="0.0,0.0; 0.25,0.07; 0.50,0.2; 0.75,0.467; 1.0,1.0">
                                          <p:stCondLst>
                                            <p:cond delay="0"/>
                                          </p:stCondLst>
                                        </p:cTn>
                                        <p:tgtEl>
                                          <p:spTgt spid="356"/>
                                        </p:tgtEl>
                                        <p:attrNameLst>
                                          <p:attrName>ppt_y</p:attrName>
                                        </p:attrNameLst>
                                      </p:cBhvr>
                                      <p:tavLst>
                                        <p:tav tm="0" fmla="#ppt_y-sin(pi*$)/3">
                                          <p:val>
                                            <p:fltVal val="0.5"/>
                                          </p:val>
                                        </p:tav>
                                        <p:tav tm="100000">
                                          <p:val>
                                            <p:fltVal val="1"/>
                                          </p:val>
                                        </p:tav>
                                      </p:tavLst>
                                    </p:anim>
                                    <p:anim calcmode="lin" valueType="num">
                                      <p:cBhvr>
                                        <p:cTn id="46" dur="664" fill="hold" tmFilter="0, 0; 0.125,0.2665; 0.25,0.4; 0.375,0.465; 0.5,0.5;  0.625,0.535; 0.75,0.6; 0.875,0.7335; 1,1">
                                          <p:stCondLst>
                                            <p:cond delay="664"/>
                                          </p:stCondLst>
                                        </p:cTn>
                                        <p:tgtEl>
                                          <p:spTgt spid="356"/>
                                        </p:tgtEl>
                                        <p:attrNameLst>
                                          <p:attrName>ppt_y</p:attrName>
                                        </p:attrNameLst>
                                      </p:cBhvr>
                                      <p:tavLst>
                                        <p:tav tm="0" fmla="#ppt_y-sin(pi*$)/9">
                                          <p:val>
                                            <p:fltVal val="0"/>
                                          </p:val>
                                        </p:tav>
                                        <p:tav tm="100000">
                                          <p:val>
                                            <p:fltVal val="1"/>
                                          </p:val>
                                        </p:tav>
                                      </p:tavLst>
                                    </p:anim>
                                    <p:anim calcmode="lin" valueType="num">
                                      <p:cBhvr>
                                        <p:cTn id="47" dur="332" fill="hold" tmFilter="0, 0; 0.125,0.2665; 0.25,0.4; 0.375,0.465; 0.5,0.5;  0.625,0.535; 0.75,0.6; 0.875,0.7335; 1,1">
                                          <p:stCondLst>
                                            <p:cond delay="1324"/>
                                          </p:stCondLst>
                                        </p:cTn>
                                        <p:tgtEl>
                                          <p:spTgt spid="356"/>
                                        </p:tgtEl>
                                        <p:attrNameLst>
                                          <p:attrName>ppt_y</p:attrName>
                                        </p:attrNameLst>
                                      </p:cBhvr>
                                      <p:tavLst>
                                        <p:tav tm="0" fmla="#ppt_y-sin(pi*$)/27">
                                          <p:val>
                                            <p:fltVal val="0"/>
                                          </p:val>
                                        </p:tav>
                                        <p:tav tm="100000">
                                          <p:val>
                                            <p:fltVal val="1"/>
                                          </p:val>
                                        </p:tav>
                                      </p:tavLst>
                                    </p:anim>
                                    <p:anim calcmode="lin" valueType="num">
                                      <p:cBhvr>
                                        <p:cTn id="48" dur="164" fill="hold" tmFilter="0, 0; 0.125,0.2665; 0.25,0.4; 0.375,0.465; 0.5,0.5;  0.625,0.535; 0.75,0.6; 0.875,0.7335; 1,1">
                                          <p:stCondLst>
                                            <p:cond delay="1656"/>
                                          </p:stCondLst>
                                        </p:cTn>
                                        <p:tgtEl>
                                          <p:spTgt spid="356"/>
                                        </p:tgtEl>
                                        <p:attrNameLst>
                                          <p:attrName>ppt_y</p:attrName>
                                        </p:attrNameLst>
                                      </p:cBhvr>
                                      <p:tavLst>
                                        <p:tav tm="0" fmla="#ppt_y-sin(pi*$)/81">
                                          <p:val>
                                            <p:fltVal val="0"/>
                                          </p:val>
                                        </p:tav>
                                        <p:tav tm="100000">
                                          <p:val>
                                            <p:fltVal val="1"/>
                                          </p:val>
                                        </p:tav>
                                      </p:tavLst>
                                    </p:anim>
                                    <p:animScale>
                                      <p:cBhvr>
                                        <p:cTn id="49" dur="26" fill="hold">
                                          <p:stCondLst>
                                            <p:cond delay="650"/>
                                          </p:stCondLst>
                                        </p:cTn>
                                        <p:tgtEl>
                                          <p:spTgt spid="356"/>
                                        </p:tgtEl>
                                      </p:cBhvr>
                                      <p:to x="100000" y="60000"/>
                                    </p:animScale>
                                    <p:animScale>
                                      <p:cBhvr>
                                        <p:cTn id="50" dur="166" decel="50000" fill="hold">
                                          <p:stCondLst>
                                            <p:cond delay="676"/>
                                          </p:stCondLst>
                                        </p:cTn>
                                        <p:tgtEl>
                                          <p:spTgt spid="356"/>
                                        </p:tgtEl>
                                      </p:cBhvr>
                                      <p:to x="100000" y="100000"/>
                                    </p:animScale>
                                    <p:animScale>
                                      <p:cBhvr>
                                        <p:cTn id="51" dur="26" decel="50000" fill="hold">
                                          <p:stCondLst>
                                            <p:cond delay="1312"/>
                                          </p:stCondLst>
                                        </p:cTn>
                                        <p:tgtEl>
                                          <p:spTgt spid="356"/>
                                        </p:tgtEl>
                                      </p:cBhvr>
                                      <p:to x="100000" y="80000"/>
                                    </p:animScale>
                                    <p:animScale>
                                      <p:cBhvr>
                                        <p:cTn id="52" dur="166" decel="50000" fill="hold">
                                          <p:stCondLst>
                                            <p:cond delay="1338"/>
                                          </p:stCondLst>
                                        </p:cTn>
                                        <p:tgtEl>
                                          <p:spTgt spid="356"/>
                                        </p:tgtEl>
                                      </p:cBhvr>
                                      <p:to x="100000" y="100000"/>
                                    </p:animScale>
                                    <p:animScale>
                                      <p:cBhvr>
                                        <p:cTn id="53" dur="26" decel="50000" fill="hold">
                                          <p:stCondLst>
                                            <p:cond delay="1642"/>
                                          </p:stCondLst>
                                        </p:cTn>
                                        <p:tgtEl>
                                          <p:spTgt spid="356"/>
                                        </p:tgtEl>
                                      </p:cBhvr>
                                      <p:to x="100000" y="90000"/>
                                    </p:animScale>
                                    <p:animScale>
                                      <p:cBhvr>
                                        <p:cTn id="54" dur="166" decel="50000" fill="hold">
                                          <p:stCondLst>
                                            <p:cond delay="1668"/>
                                          </p:stCondLst>
                                        </p:cTn>
                                        <p:tgtEl>
                                          <p:spTgt spid="356"/>
                                        </p:tgtEl>
                                      </p:cBhvr>
                                      <p:to x="100000" y="100000"/>
                                    </p:animScale>
                                    <p:animScale>
                                      <p:cBhvr>
                                        <p:cTn id="55" dur="26" decel="50000" fill="hold">
                                          <p:stCondLst>
                                            <p:cond delay="1808"/>
                                          </p:stCondLst>
                                        </p:cTn>
                                        <p:tgtEl>
                                          <p:spTgt spid="356"/>
                                        </p:tgtEl>
                                      </p:cBhvr>
                                      <p:to x="100000" y="95000"/>
                                    </p:animScale>
                                    <p:animScale>
                                      <p:cBhvr>
                                        <p:cTn id="56" dur="166" decel="50000" fill="hold">
                                          <p:stCondLst>
                                            <p:cond delay="1834"/>
                                          </p:stCondLst>
                                        </p:cTn>
                                        <p:tgtEl>
                                          <p:spTgt spid="35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8" fill="hold" grpId="4" nodeType="clickEffect">
                                  <p:stCondLst>
                                    <p:cond delay="0"/>
                                  </p:stCondLst>
                                  <p:iterate type="lt">
                                    <p:tmAbs val="0"/>
                                  </p:iterate>
                                  <p:childTnLst>
                                    <p:set>
                                      <p:cBhvr>
                                        <p:cTn id="60" fill="hold"/>
                                        <p:tgtEl>
                                          <p:spTgt spid="359"/>
                                        </p:tgtEl>
                                        <p:attrNameLst>
                                          <p:attrName>style.visibility</p:attrName>
                                        </p:attrNameLst>
                                      </p:cBhvr>
                                      <p:to>
                                        <p:strVal val="visible"/>
                                      </p:to>
                                    </p:set>
                                    <p:animEffect transition="in" filter="wipe(down)">
                                      <p:cBhvr>
                                        <p:cTn id="61" dur="580">
                                          <p:stCondLst>
                                            <p:cond delay="0"/>
                                          </p:stCondLst>
                                        </p:cTn>
                                        <p:tgtEl>
                                          <p:spTgt spid="359"/>
                                        </p:tgtEl>
                                      </p:cBhvr>
                                    </p:animEffect>
                                    <p:anim calcmode="lin" valueType="num">
                                      <p:cBhvr>
                                        <p:cTn id="62" dur="1822" fill="hold" tmFilter="0,0; 0.14,0.36; 0.43,0.73; 0.71,0.91; 1.0,1.0">
                                          <p:stCondLst>
                                            <p:cond delay="0"/>
                                          </p:stCondLst>
                                        </p:cTn>
                                        <p:tgtEl>
                                          <p:spTgt spid="359"/>
                                        </p:tgtEl>
                                        <p:attrNameLst>
                                          <p:attrName>ppt_x</p:attrName>
                                        </p:attrNameLst>
                                      </p:cBhvr>
                                      <p:tavLst>
                                        <p:tav tm="0">
                                          <p:val>
                                            <p:strVal val="#ppt_x-0.25"/>
                                          </p:val>
                                        </p:tav>
                                        <p:tav tm="100000">
                                          <p:val>
                                            <p:strVal val="#ppt_x"/>
                                          </p:val>
                                        </p:tav>
                                      </p:tavLst>
                                    </p:anim>
                                    <p:anim calcmode="lin" valueType="num">
                                      <p:cBhvr>
                                        <p:cTn id="63" dur="664" fill="hold" tmFilter="0.0,0.0; 0.25,0.07; 0.50,0.2; 0.75,0.467; 1.0,1.0">
                                          <p:stCondLst>
                                            <p:cond delay="0"/>
                                          </p:stCondLst>
                                        </p:cTn>
                                        <p:tgtEl>
                                          <p:spTgt spid="359"/>
                                        </p:tgtEl>
                                        <p:attrNameLst>
                                          <p:attrName>ppt_y</p:attrName>
                                        </p:attrNameLst>
                                      </p:cBhvr>
                                      <p:tavLst>
                                        <p:tav tm="0" fmla="#ppt_y-sin(pi*$)/3">
                                          <p:val>
                                            <p:fltVal val="0.5"/>
                                          </p:val>
                                        </p:tav>
                                        <p:tav tm="100000">
                                          <p:val>
                                            <p:fltVal val="1"/>
                                          </p:val>
                                        </p:tav>
                                      </p:tavLst>
                                    </p:anim>
                                    <p:anim calcmode="lin" valueType="num">
                                      <p:cBhvr>
                                        <p:cTn id="64" dur="664" fill="hold" tmFilter="0, 0; 0.125,0.2665; 0.25,0.4; 0.375,0.465; 0.5,0.5;  0.625,0.535; 0.75,0.6; 0.875,0.7335; 1,1">
                                          <p:stCondLst>
                                            <p:cond delay="664"/>
                                          </p:stCondLst>
                                        </p:cTn>
                                        <p:tgtEl>
                                          <p:spTgt spid="359"/>
                                        </p:tgtEl>
                                        <p:attrNameLst>
                                          <p:attrName>ppt_y</p:attrName>
                                        </p:attrNameLst>
                                      </p:cBhvr>
                                      <p:tavLst>
                                        <p:tav tm="0" fmla="#ppt_y-sin(pi*$)/9">
                                          <p:val>
                                            <p:fltVal val="0"/>
                                          </p:val>
                                        </p:tav>
                                        <p:tav tm="100000">
                                          <p:val>
                                            <p:fltVal val="1"/>
                                          </p:val>
                                        </p:tav>
                                      </p:tavLst>
                                    </p:anim>
                                    <p:anim calcmode="lin" valueType="num">
                                      <p:cBhvr>
                                        <p:cTn id="65" dur="332" fill="hold" tmFilter="0, 0; 0.125,0.2665; 0.25,0.4; 0.375,0.465; 0.5,0.5;  0.625,0.535; 0.75,0.6; 0.875,0.7335; 1,1">
                                          <p:stCondLst>
                                            <p:cond delay="1324"/>
                                          </p:stCondLst>
                                        </p:cTn>
                                        <p:tgtEl>
                                          <p:spTgt spid="359"/>
                                        </p:tgtEl>
                                        <p:attrNameLst>
                                          <p:attrName>ppt_y</p:attrName>
                                        </p:attrNameLst>
                                      </p:cBhvr>
                                      <p:tavLst>
                                        <p:tav tm="0" fmla="#ppt_y-sin(pi*$)/27">
                                          <p:val>
                                            <p:fltVal val="0"/>
                                          </p:val>
                                        </p:tav>
                                        <p:tav tm="100000">
                                          <p:val>
                                            <p:fltVal val="1"/>
                                          </p:val>
                                        </p:tav>
                                      </p:tavLst>
                                    </p:anim>
                                    <p:anim calcmode="lin" valueType="num">
                                      <p:cBhvr>
                                        <p:cTn id="66" dur="164" fill="hold" tmFilter="0, 0; 0.125,0.2665; 0.25,0.4; 0.375,0.465; 0.5,0.5;  0.625,0.535; 0.75,0.6; 0.875,0.7335; 1,1">
                                          <p:stCondLst>
                                            <p:cond delay="1656"/>
                                          </p:stCondLst>
                                        </p:cTn>
                                        <p:tgtEl>
                                          <p:spTgt spid="359"/>
                                        </p:tgtEl>
                                        <p:attrNameLst>
                                          <p:attrName>ppt_y</p:attrName>
                                        </p:attrNameLst>
                                      </p:cBhvr>
                                      <p:tavLst>
                                        <p:tav tm="0" fmla="#ppt_y-sin(pi*$)/81">
                                          <p:val>
                                            <p:fltVal val="0"/>
                                          </p:val>
                                        </p:tav>
                                        <p:tav tm="100000">
                                          <p:val>
                                            <p:fltVal val="1"/>
                                          </p:val>
                                        </p:tav>
                                      </p:tavLst>
                                    </p:anim>
                                    <p:animScale>
                                      <p:cBhvr>
                                        <p:cTn id="67" dur="26" fill="hold">
                                          <p:stCondLst>
                                            <p:cond delay="650"/>
                                          </p:stCondLst>
                                        </p:cTn>
                                        <p:tgtEl>
                                          <p:spTgt spid="359"/>
                                        </p:tgtEl>
                                      </p:cBhvr>
                                      <p:to x="100000" y="60000"/>
                                    </p:animScale>
                                    <p:animScale>
                                      <p:cBhvr>
                                        <p:cTn id="68" dur="166" decel="50000" fill="hold">
                                          <p:stCondLst>
                                            <p:cond delay="676"/>
                                          </p:stCondLst>
                                        </p:cTn>
                                        <p:tgtEl>
                                          <p:spTgt spid="359"/>
                                        </p:tgtEl>
                                      </p:cBhvr>
                                      <p:to x="100000" y="100000"/>
                                    </p:animScale>
                                    <p:animScale>
                                      <p:cBhvr>
                                        <p:cTn id="69" dur="26" decel="50000" fill="hold">
                                          <p:stCondLst>
                                            <p:cond delay="1312"/>
                                          </p:stCondLst>
                                        </p:cTn>
                                        <p:tgtEl>
                                          <p:spTgt spid="359"/>
                                        </p:tgtEl>
                                      </p:cBhvr>
                                      <p:to x="100000" y="80000"/>
                                    </p:animScale>
                                    <p:animScale>
                                      <p:cBhvr>
                                        <p:cTn id="70" dur="166" decel="50000" fill="hold">
                                          <p:stCondLst>
                                            <p:cond delay="1338"/>
                                          </p:stCondLst>
                                        </p:cTn>
                                        <p:tgtEl>
                                          <p:spTgt spid="359"/>
                                        </p:tgtEl>
                                      </p:cBhvr>
                                      <p:to x="100000" y="100000"/>
                                    </p:animScale>
                                    <p:animScale>
                                      <p:cBhvr>
                                        <p:cTn id="71" dur="26" decel="50000" fill="hold">
                                          <p:stCondLst>
                                            <p:cond delay="1642"/>
                                          </p:stCondLst>
                                        </p:cTn>
                                        <p:tgtEl>
                                          <p:spTgt spid="359"/>
                                        </p:tgtEl>
                                      </p:cBhvr>
                                      <p:to x="100000" y="90000"/>
                                    </p:animScale>
                                    <p:animScale>
                                      <p:cBhvr>
                                        <p:cTn id="72" dur="166" decel="50000" fill="hold">
                                          <p:stCondLst>
                                            <p:cond delay="1668"/>
                                          </p:stCondLst>
                                        </p:cTn>
                                        <p:tgtEl>
                                          <p:spTgt spid="359"/>
                                        </p:tgtEl>
                                      </p:cBhvr>
                                      <p:to x="100000" y="100000"/>
                                    </p:animScale>
                                    <p:animScale>
                                      <p:cBhvr>
                                        <p:cTn id="73" dur="26" decel="50000" fill="hold">
                                          <p:stCondLst>
                                            <p:cond delay="1808"/>
                                          </p:stCondLst>
                                        </p:cTn>
                                        <p:tgtEl>
                                          <p:spTgt spid="359"/>
                                        </p:tgtEl>
                                      </p:cBhvr>
                                      <p:to x="100000" y="95000"/>
                                    </p:animScale>
                                    <p:animScale>
                                      <p:cBhvr>
                                        <p:cTn id="74" dur="166" decel="50000" fill="hold">
                                          <p:stCondLst>
                                            <p:cond delay="1834"/>
                                          </p:stCondLst>
                                        </p:cTn>
                                        <p:tgtEl>
                                          <p:spTgt spid="35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3" animBg="1" advAuto="0"/>
      <p:bldP spid="357" grpId="2" animBg="1" advAuto="0"/>
      <p:bldP spid="358" grpId="1" animBg="1" advAuto="0"/>
      <p:bldP spid="359" grpId="4"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Modelo de Identidad"/>
          <p:cNvSpPr txBox="1">
            <a:spLocks noGrp="1"/>
          </p:cNvSpPr>
          <p:nvPr>
            <p:ph type="title"/>
          </p:nvPr>
        </p:nvSpPr>
        <p:spPr>
          <a:xfrm>
            <a:off x="952500" y="177800"/>
            <a:ext cx="11099800" cy="1067895"/>
          </a:xfrm>
          <a:prstGeom prst="rect">
            <a:avLst/>
          </a:prstGeom>
        </p:spPr>
        <p:txBody>
          <a:bodyPr/>
          <a:lstStyle>
            <a:lvl1pPr defTabSz="537463">
              <a:defRPr sz="6256" b="1">
                <a:solidFill>
                  <a:schemeClr val="accent4">
                    <a:hueOff val="-1081314"/>
                    <a:satOff val="4338"/>
                    <a:lumOff val="-8931"/>
                  </a:schemeClr>
                </a:solidFill>
                <a:latin typeface="Helvetica"/>
                <a:ea typeface="Helvetica"/>
                <a:cs typeface="Helvetica"/>
                <a:sym typeface="Helvetica"/>
              </a:defRPr>
            </a:lvl1pPr>
          </a:lstStyle>
          <a:p>
            <a:r>
              <a:t>Modelo de Identidad</a:t>
            </a:r>
          </a:p>
        </p:txBody>
      </p:sp>
      <p:grpSp>
        <p:nvGrpSpPr>
          <p:cNvPr id="374" name="Grupo"/>
          <p:cNvGrpSpPr/>
          <p:nvPr/>
        </p:nvGrpSpPr>
        <p:grpSpPr>
          <a:xfrm>
            <a:off x="478949" y="4974209"/>
            <a:ext cx="12156746" cy="919887"/>
            <a:chOff x="0" y="0"/>
            <a:chExt cx="12156744" cy="919886"/>
          </a:xfrm>
        </p:grpSpPr>
        <p:grpSp>
          <p:nvGrpSpPr>
            <p:cNvPr id="371" name="Grupo"/>
            <p:cNvGrpSpPr/>
            <p:nvPr/>
          </p:nvGrpSpPr>
          <p:grpSpPr>
            <a:xfrm>
              <a:off x="47895" y="180694"/>
              <a:ext cx="11951112" cy="739193"/>
              <a:chOff x="0" y="0"/>
              <a:chExt cx="11951110" cy="739191"/>
            </a:xfrm>
          </p:grpSpPr>
          <p:sp>
            <p:nvSpPr>
              <p:cNvPr id="368" name="Línea"/>
              <p:cNvSpPr/>
              <p:nvPr/>
            </p:nvSpPr>
            <p:spPr>
              <a:xfrm>
                <a:off x="0" y="369595"/>
                <a:ext cx="11951112" cy="1"/>
              </a:xfrm>
              <a:prstGeom prst="line">
                <a:avLst/>
              </a:prstGeom>
              <a:noFill/>
              <a:ln w="50800" cap="flat">
                <a:solidFill>
                  <a:srgbClr val="0365C0"/>
                </a:solidFill>
                <a:custDash>
                  <a:ds d="200000" sp="200000"/>
                </a:custDash>
                <a:miter lim="400000"/>
              </a:ln>
              <a:effectLst/>
            </p:spPr>
            <p:txBody>
              <a:bodyPr wrap="square" lIns="50800" tIns="50800" rIns="50800" bIns="50800" numCol="1" anchor="ctr">
                <a:noAutofit/>
              </a:bodyPr>
              <a:lstStyle/>
              <a:p>
                <a:pPr>
                  <a:defRPr b="0">
                    <a:latin typeface="Helvetica Light"/>
                    <a:ea typeface="Helvetica Light"/>
                    <a:cs typeface="Helvetica Light"/>
                    <a:sym typeface="Helvetica Light"/>
                  </a:defRPr>
                </a:pPr>
                <a:endParaRPr/>
              </a:p>
            </p:txBody>
          </p:sp>
          <p:sp>
            <p:nvSpPr>
              <p:cNvPr id="369" name="Óvalo"/>
              <p:cNvSpPr/>
              <p:nvPr/>
            </p:nvSpPr>
            <p:spPr>
              <a:xfrm>
                <a:off x="896707" y="0"/>
                <a:ext cx="798171" cy="739192"/>
              </a:xfrm>
              <a:prstGeom prst="ellipse">
                <a:avLst/>
              </a:prstGeom>
              <a:noFill/>
              <a:ln w="12700" cap="flat">
                <a:solidFill>
                  <a:srgbClr val="51A7F9"/>
                </a:solidFill>
                <a:prstDash val="solid"/>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b="0">
                    <a:solidFill>
                      <a:srgbClr val="FFFFFF"/>
                    </a:solidFill>
                    <a:latin typeface="Helvetica Light"/>
                    <a:ea typeface="Helvetica Light"/>
                    <a:cs typeface="Helvetica Light"/>
                    <a:sym typeface="Helvetica Light"/>
                  </a:defRPr>
                </a:pPr>
                <a:endParaRPr/>
              </a:p>
            </p:txBody>
          </p:sp>
          <p:sp>
            <p:nvSpPr>
              <p:cNvPr id="370" name="Óvalo"/>
              <p:cNvSpPr/>
              <p:nvPr/>
            </p:nvSpPr>
            <p:spPr>
              <a:xfrm>
                <a:off x="10209637" y="0"/>
                <a:ext cx="798171" cy="739192"/>
              </a:xfrm>
              <a:prstGeom prst="ellipse">
                <a:avLst/>
              </a:prstGeom>
              <a:noFill/>
              <a:ln w="12700" cap="flat">
                <a:solidFill>
                  <a:srgbClr val="51A7F9"/>
                </a:solidFill>
                <a:prstDash val="solid"/>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b="0">
                    <a:solidFill>
                      <a:srgbClr val="FFFFFF"/>
                    </a:solidFill>
                    <a:latin typeface="Helvetica Light"/>
                    <a:ea typeface="Helvetica Light"/>
                    <a:cs typeface="Helvetica Light"/>
                    <a:sym typeface="Helvetica Light"/>
                  </a:defRPr>
                </a:pPr>
                <a:endParaRPr/>
              </a:p>
            </p:txBody>
          </p:sp>
        </p:grpSp>
        <p:sp>
          <p:nvSpPr>
            <p:cNvPr id="372" name="Input"/>
            <p:cNvSpPr txBox="1"/>
            <p:nvPr/>
          </p:nvSpPr>
          <p:spPr>
            <a:xfrm>
              <a:off x="-1" y="-1"/>
              <a:ext cx="859037" cy="4699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a:solidFill>
                    <a:srgbClr val="0365C0"/>
                  </a:solidFill>
                  <a:latin typeface="Helvetica"/>
                  <a:ea typeface="Helvetica"/>
                  <a:cs typeface="Helvetica"/>
                  <a:sym typeface="Helvetica"/>
                </a:defRPr>
              </a:lvl1pPr>
            </a:lstStyle>
            <a:p>
              <a:r>
                <a:t>Input</a:t>
              </a:r>
            </a:p>
          </p:txBody>
        </p:sp>
        <p:sp>
          <p:nvSpPr>
            <p:cNvPr id="373" name="Output"/>
            <p:cNvSpPr txBox="1"/>
            <p:nvPr/>
          </p:nvSpPr>
          <p:spPr>
            <a:xfrm>
              <a:off x="11043808" y="-1"/>
              <a:ext cx="1112937" cy="4699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a:solidFill>
                    <a:srgbClr val="0365C0"/>
                  </a:solidFill>
                  <a:latin typeface="Helvetica"/>
                  <a:ea typeface="Helvetica"/>
                  <a:cs typeface="Helvetica"/>
                  <a:sym typeface="Helvetica"/>
                </a:defRPr>
              </a:lvl1pPr>
            </a:lstStyle>
            <a:p>
              <a:r>
                <a:t>Output</a:t>
              </a:r>
            </a:p>
          </p:txBody>
        </p:sp>
      </p:grpSp>
      <p:pic>
        <p:nvPicPr>
          <p:cNvPr id="414" name="Línea de conexión" descr="Línea de conexión"/>
          <p:cNvPicPr>
            <a:picLocks/>
          </p:cNvPicPr>
          <p:nvPr/>
        </p:nvPicPr>
        <p:blipFill>
          <a:blip r:embed="rId2">
            <a:extLst/>
          </a:blip>
          <a:stretch>
            <a:fillRect/>
          </a:stretch>
        </p:blipFill>
        <p:spPr>
          <a:xfrm>
            <a:off x="1789046" y="2370845"/>
            <a:ext cx="3646356" cy="2736731"/>
          </a:xfrm>
          <a:prstGeom prst="rect">
            <a:avLst/>
          </a:prstGeom>
        </p:spPr>
      </p:pic>
      <p:pic>
        <p:nvPicPr>
          <p:cNvPr id="416" name="Línea de conexión" descr="Línea de conexión"/>
          <p:cNvPicPr>
            <a:picLocks/>
          </p:cNvPicPr>
          <p:nvPr/>
        </p:nvPicPr>
        <p:blipFill>
          <a:blip r:embed="rId3">
            <a:extLst/>
          </a:blip>
          <a:stretch>
            <a:fillRect/>
          </a:stretch>
        </p:blipFill>
        <p:spPr>
          <a:xfrm>
            <a:off x="7635225" y="2493401"/>
            <a:ext cx="3508505" cy="2629417"/>
          </a:xfrm>
          <a:prstGeom prst="rect">
            <a:avLst/>
          </a:prstGeom>
        </p:spPr>
      </p:pic>
      <p:pic>
        <p:nvPicPr>
          <p:cNvPr id="418" name="Línea de conexión" descr="Línea de conexión"/>
          <p:cNvPicPr>
            <a:picLocks/>
          </p:cNvPicPr>
          <p:nvPr/>
        </p:nvPicPr>
        <p:blipFill>
          <a:blip r:embed="rId4">
            <a:extLst/>
          </a:blip>
          <a:stretch>
            <a:fillRect/>
          </a:stretch>
        </p:blipFill>
        <p:spPr>
          <a:xfrm>
            <a:off x="1825894" y="5967348"/>
            <a:ext cx="3745124" cy="2421479"/>
          </a:xfrm>
          <a:prstGeom prst="rect">
            <a:avLst/>
          </a:prstGeom>
        </p:spPr>
      </p:pic>
      <p:pic>
        <p:nvPicPr>
          <p:cNvPr id="420" name="Línea de conexión" descr="Línea de conexión"/>
          <p:cNvPicPr>
            <a:picLocks/>
          </p:cNvPicPr>
          <p:nvPr/>
        </p:nvPicPr>
        <p:blipFill>
          <a:blip r:embed="rId5">
            <a:extLst/>
          </a:blip>
          <a:stretch>
            <a:fillRect/>
          </a:stretch>
        </p:blipFill>
        <p:spPr>
          <a:xfrm>
            <a:off x="7584873" y="5950131"/>
            <a:ext cx="3588625" cy="2555422"/>
          </a:xfrm>
          <a:prstGeom prst="rect">
            <a:avLst/>
          </a:prstGeom>
        </p:spPr>
      </p:pic>
      <p:grpSp>
        <p:nvGrpSpPr>
          <p:cNvPr id="381" name="Grupo"/>
          <p:cNvGrpSpPr/>
          <p:nvPr/>
        </p:nvGrpSpPr>
        <p:grpSpPr>
          <a:xfrm>
            <a:off x="8540750" y="5847610"/>
            <a:ext cx="1372580" cy="1331335"/>
            <a:chOff x="0" y="0"/>
            <a:chExt cx="1372579" cy="1331333"/>
          </a:xfrm>
        </p:grpSpPr>
        <p:sp>
          <p:nvSpPr>
            <p:cNvPr id="379" name="Contexto"/>
            <p:cNvSpPr txBox="1"/>
            <p:nvPr/>
          </p:nvSpPr>
          <p:spPr>
            <a:xfrm>
              <a:off x="78847" y="0"/>
              <a:ext cx="1214885" cy="406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solidFill>
                    <a:srgbClr val="5F327C"/>
                  </a:solidFill>
                  <a:latin typeface="Helvetica"/>
                  <a:ea typeface="Helvetica"/>
                  <a:cs typeface="Helvetica"/>
                  <a:sym typeface="Helvetica"/>
                </a:defRPr>
              </a:lvl1pPr>
            </a:lstStyle>
            <a:p>
              <a:r>
                <a:t>Contexto</a:t>
              </a:r>
            </a:p>
          </p:txBody>
        </p:sp>
        <p:pic>
          <p:nvPicPr>
            <p:cNvPr id="380" name="Imagen" descr="Imagen"/>
            <p:cNvPicPr>
              <a:picLocks noChangeAspect="1"/>
            </p:cNvPicPr>
            <p:nvPr/>
          </p:nvPicPr>
          <p:blipFill>
            <a:blip r:embed="rId6">
              <a:extLst/>
            </a:blip>
            <a:stretch>
              <a:fillRect/>
            </a:stretch>
          </p:blipFill>
          <p:spPr>
            <a:xfrm>
              <a:off x="0" y="325704"/>
              <a:ext cx="1372580" cy="1005630"/>
            </a:xfrm>
            <a:prstGeom prst="rect">
              <a:avLst/>
            </a:prstGeom>
            <a:ln w="12700" cap="flat">
              <a:noFill/>
              <a:miter lim="400000"/>
            </a:ln>
            <a:effectLst/>
          </p:spPr>
        </p:pic>
      </p:grpSp>
      <p:grpSp>
        <p:nvGrpSpPr>
          <p:cNvPr id="384" name="Grupo"/>
          <p:cNvGrpSpPr/>
          <p:nvPr/>
        </p:nvGrpSpPr>
        <p:grpSpPr>
          <a:xfrm>
            <a:off x="2829889" y="3998288"/>
            <a:ext cx="1116659" cy="1383186"/>
            <a:chOff x="0" y="0"/>
            <a:chExt cx="1116657" cy="1383184"/>
          </a:xfrm>
        </p:grpSpPr>
        <p:pic>
          <p:nvPicPr>
            <p:cNvPr id="382" name="pensando-2.gif" descr="pensando-2.gif"/>
            <p:cNvPicPr>
              <a:picLocks/>
            </p:cNvPicPr>
            <p:nvPr/>
          </p:nvPicPr>
          <p:blipFill>
            <a:blip r:embed="rId7">
              <a:extLst/>
            </a:blip>
            <a:stretch>
              <a:fillRect/>
            </a:stretch>
          </p:blipFill>
          <p:spPr>
            <a:xfrm>
              <a:off x="243468" y="0"/>
              <a:ext cx="629721" cy="919887"/>
            </a:xfrm>
            <a:prstGeom prst="rect">
              <a:avLst/>
            </a:prstGeom>
            <a:ln w="12700" cap="flat">
              <a:noFill/>
              <a:miter lim="400000"/>
            </a:ln>
            <a:effectLst/>
          </p:spPr>
        </p:pic>
        <p:sp>
          <p:nvSpPr>
            <p:cNvPr id="383" name="Persona"/>
            <p:cNvSpPr txBox="1"/>
            <p:nvPr/>
          </p:nvSpPr>
          <p:spPr>
            <a:xfrm>
              <a:off x="0" y="976784"/>
              <a:ext cx="1116658" cy="406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solidFill>
                    <a:srgbClr val="5F327C"/>
                  </a:solidFill>
                  <a:latin typeface="Helvetica"/>
                  <a:ea typeface="Helvetica"/>
                  <a:cs typeface="Helvetica"/>
                  <a:sym typeface="Helvetica"/>
                </a:defRPr>
              </a:lvl1pPr>
            </a:lstStyle>
            <a:p>
              <a:r>
                <a:t>Persona</a:t>
              </a:r>
            </a:p>
          </p:txBody>
        </p:sp>
      </p:grpSp>
      <p:grpSp>
        <p:nvGrpSpPr>
          <p:cNvPr id="387" name="Comparador"/>
          <p:cNvGrpSpPr/>
          <p:nvPr/>
        </p:nvGrpSpPr>
        <p:grpSpPr>
          <a:xfrm>
            <a:off x="5380095" y="2144307"/>
            <a:ext cx="2247222" cy="727886"/>
            <a:chOff x="0" y="0"/>
            <a:chExt cx="2247220" cy="727884"/>
          </a:xfrm>
        </p:grpSpPr>
        <p:sp>
          <p:nvSpPr>
            <p:cNvPr id="386" name="Comparador"/>
            <p:cNvSpPr txBox="1"/>
            <p:nvPr/>
          </p:nvSpPr>
          <p:spPr>
            <a:xfrm>
              <a:off x="71842" y="71842"/>
              <a:ext cx="2103537" cy="584201"/>
            </a:xfrm>
            <a:prstGeom prst="rect">
              <a:avLst/>
            </a:prstGeom>
            <a:noFill/>
            <a:ln>
              <a:noFill/>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500">
                  <a:solidFill>
                    <a:srgbClr val="002452"/>
                  </a:solidFill>
                  <a:latin typeface="Helvetica"/>
                  <a:ea typeface="Helvetica"/>
                  <a:cs typeface="Helvetica"/>
                  <a:sym typeface="Helvetica"/>
                </a:defRPr>
              </a:lvl1pPr>
            </a:lstStyle>
            <a:p>
              <a:r>
                <a:t>Comparador</a:t>
              </a:r>
            </a:p>
          </p:txBody>
        </p:sp>
        <p:pic>
          <p:nvPicPr>
            <p:cNvPr id="385" name="Comparador" descr="Comparador"/>
            <p:cNvPicPr>
              <a:picLocks/>
            </p:cNvPicPr>
            <p:nvPr/>
          </p:nvPicPr>
          <p:blipFill>
            <a:blip r:embed="rId8">
              <a:extLst/>
            </a:blip>
            <a:stretch>
              <a:fillRect/>
            </a:stretch>
          </p:blipFill>
          <p:spPr>
            <a:xfrm>
              <a:off x="-1" y="0"/>
              <a:ext cx="2247222" cy="727885"/>
            </a:xfrm>
            <a:prstGeom prst="rect">
              <a:avLst/>
            </a:prstGeom>
            <a:effectLst/>
          </p:spPr>
        </p:pic>
      </p:grpSp>
      <p:grpSp>
        <p:nvGrpSpPr>
          <p:cNvPr id="391" name="Grupo"/>
          <p:cNvGrpSpPr/>
          <p:nvPr/>
        </p:nvGrpSpPr>
        <p:grpSpPr>
          <a:xfrm>
            <a:off x="3780837" y="1439333"/>
            <a:ext cx="2899692" cy="836003"/>
            <a:chOff x="0" y="0"/>
            <a:chExt cx="2899691" cy="836002"/>
          </a:xfrm>
        </p:grpSpPr>
        <p:pic>
          <p:nvPicPr>
            <p:cNvPr id="388" name="Línea" descr="Línea"/>
            <p:cNvPicPr>
              <a:picLocks/>
            </p:cNvPicPr>
            <p:nvPr/>
          </p:nvPicPr>
          <p:blipFill>
            <a:blip r:embed="rId9">
              <a:extLst/>
            </a:blip>
            <a:stretch>
              <a:fillRect/>
            </a:stretch>
          </p:blipFill>
          <p:spPr>
            <a:xfrm rot="16200000">
              <a:off x="2404307" y="340619"/>
              <a:ext cx="744204" cy="246564"/>
            </a:xfrm>
            <a:prstGeom prst="rect">
              <a:avLst/>
            </a:prstGeom>
            <a:effectLst/>
          </p:spPr>
        </p:pic>
        <p:sp>
          <p:nvSpPr>
            <p:cNvPr id="390" name="Estándar de Identidad"/>
            <p:cNvSpPr txBox="1"/>
            <p:nvPr/>
          </p:nvSpPr>
          <p:spPr>
            <a:xfrm>
              <a:off x="-1" y="0"/>
              <a:ext cx="2767659" cy="406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solidFill>
                    <a:srgbClr val="00882B"/>
                  </a:solidFill>
                  <a:latin typeface="Helvetica"/>
                  <a:ea typeface="Helvetica"/>
                  <a:cs typeface="Helvetica"/>
                  <a:sym typeface="Helvetica"/>
                </a:defRPr>
              </a:lvl1pPr>
            </a:lstStyle>
            <a:p>
              <a:r>
                <a:t>Estándar de Identidad</a:t>
              </a:r>
            </a:p>
          </p:txBody>
        </p:sp>
      </p:grpSp>
      <p:sp>
        <p:nvSpPr>
          <p:cNvPr id="392" name="Significado…"/>
          <p:cNvSpPr txBox="1"/>
          <p:nvPr/>
        </p:nvSpPr>
        <p:spPr>
          <a:xfrm>
            <a:off x="5594187" y="7848600"/>
            <a:ext cx="1926271" cy="876301"/>
          </a:xfrm>
          <a:prstGeom prst="rect">
            <a:avLst/>
          </a:prstGeom>
          <a:ln w="12700">
            <a:solidFill>
              <a:srgbClr val="0365C0"/>
            </a:solidFill>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2500">
                <a:solidFill>
                  <a:srgbClr val="002452"/>
                </a:solidFill>
                <a:latin typeface="Helvetica"/>
                <a:ea typeface="Helvetica"/>
                <a:cs typeface="Helvetica"/>
                <a:sym typeface="Helvetica"/>
              </a:defRPr>
            </a:pPr>
            <a:r>
              <a:t>Significado</a:t>
            </a:r>
          </a:p>
          <a:p>
            <a:pPr>
              <a:defRPr sz="2500">
                <a:solidFill>
                  <a:srgbClr val="002452"/>
                </a:solidFill>
                <a:latin typeface="Helvetica"/>
                <a:ea typeface="Helvetica"/>
                <a:cs typeface="Helvetica"/>
                <a:sym typeface="Helvetica"/>
              </a:defRPr>
            </a:pPr>
            <a:r>
              <a:t>situacional</a:t>
            </a:r>
          </a:p>
        </p:txBody>
      </p:sp>
      <p:grpSp>
        <p:nvGrpSpPr>
          <p:cNvPr id="396" name="Grupo"/>
          <p:cNvGrpSpPr/>
          <p:nvPr/>
        </p:nvGrpSpPr>
        <p:grpSpPr>
          <a:xfrm>
            <a:off x="2680503" y="8028810"/>
            <a:ext cx="2171289" cy="1024281"/>
            <a:chOff x="0" y="-105257"/>
            <a:chExt cx="2171288" cy="1024280"/>
          </a:xfrm>
        </p:grpSpPr>
        <p:sp>
          <p:nvSpPr>
            <p:cNvPr id="393" name="Perturbaciones"/>
            <p:cNvSpPr txBox="1"/>
            <p:nvPr/>
          </p:nvSpPr>
          <p:spPr>
            <a:xfrm>
              <a:off x="-1" y="512622"/>
              <a:ext cx="1963491" cy="406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solidFill>
                    <a:srgbClr val="00882B"/>
                  </a:solidFill>
                  <a:latin typeface="Helvetica"/>
                  <a:ea typeface="Helvetica"/>
                  <a:cs typeface="Helvetica"/>
                  <a:sym typeface="Helvetica"/>
                </a:defRPr>
              </a:lvl1pPr>
            </a:lstStyle>
            <a:p>
              <a:r>
                <a:t>Perturbaciones</a:t>
              </a:r>
            </a:p>
          </p:txBody>
        </p:sp>
        <p:pic>
          <p:nvPicPr>
            <p:cNvPr id="394" name="Línea" descr="Línea"/>
            <p:cNvPicPr>
              <a:picLocks/>
            </p:cNvPicPr>
            <p:nvPr/>
          </p:nvPicPr>
          <p:blipFill>
            <a:blip r:embed="rId10">
              <a:extLst/>
            </a:blip>
            <a:stretch>
              <a:fillRect/>
            </a:stretch>
          </p:blipFill>
          <p:spPr>
            <a:xfrm rot="18900000">
              <a:off x="1391825" y="145389"/>
              <a:ext cx="811068" cy="246564"/>
            </a:xfrm>
            <a:prstGeom prst="rect">
              <a:avLst/>
            </a:prstGeom>
            <a:effectLst/>
          </p:spPr>
        </p:pic>
      </p:grpSp>
      <p:sp>
        <p:nvSpPr>
          <p:cNvPr id="397" name="percepciones"/>
          <p:cNvSpPr txBox="1"/>
          <p:nvPr/>
        </p:nvSpPr>
        <p:spPr>
          <a:xfrm rot="18960000">
            <a:off x="1723313" y="3202516"/>
            <a:ext cx="1751906" cy="406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000">
                <a:solidFill>
                  <a:srgbClr val="00882B"/>
                </a:solidFill>
                <a:latin typeface="Helvetica"/>
                <a:ea typeface="Helvetica"/>
                <a:cs typeface="Helvetica"/>
                <a:sym typeface="Helvetica"/>
              </a:defRPr>
            </a:lvl1pPr>
          </a:lstStyle>
          <a:p>
            <a:r>
              <a:t>percepciones</a:t>
            </a:r>
          </a:p>
        </p:txBody>
      </p:sp>
      <p:grpSp>
        <p:nvGrpSpPr>
          <p:cNvPr id="403" name="Grupo"/>
          <p:cNvGrpSpPr/>
          <p:nvPr/>
        </p:nvGrpSpPr>
        <p:grpSpPr>
          <a:xfrm>
            <a:off x="8984432" y="2530358"/>
            <a:ext cx="2254089" cy="2006841"/>
            <a:chOff x="0" y="0"/>
            <a:chExt cx="2254088" cy="2006840"/>
          </a:xfrm>
        </p:grpSpPr>
        <p:sp>
          <p:nvSpPr>
            <p:cNvPr id="398" name="Emociones"/>
            <p:cNvSpPr txBox="1"/>
            <p:nvPr/>
          </p:nvSpPr>
          <p:spPr>
            <a:xfrm rot="1980000">
              <a:off x="-7857" y="367358"/>
              <a:ext cx="1469381" cy="406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solidFill>
                    <a:srgbClr val="00882B"/>
                  </a:solidFill>
                  <a:latin typeface="Helvetica"/>
                  <a:ea typeface="Helvetica"/>
                  <a:cs typeface="Helvetica"/>
                  <a:sym typeface="Helvetica"/>
                </a:defRPr>
              </a:lvl1pPr>
            </a:lstStyle>
            <a:p>
              <a:r>
                <a:t>Emociones</a:t>
              </a:r>
            </a:p>
          </p:txBody>
        </p:sp>
        <p:pic>
          <p:nvPicPr>
            <p:cNvPr id="399" name="Línea" descr="Línea"/>
            <p:cNvPicPr>
              <a:picLocks/>
            </p:cNvPicPr>
            <p:nvPr/>
          </p:nvPicPr>
          <p:blipFill>
            <a:blip r:embed="rId11">
              <a:extLst/>
            </a:blip>
            <a:stretch>
              <a:fillRect/>
            </a:stretch>
          </p:blipFill>
          <p:spPr>
            <a:xfrm rot="7118297">
              <a:off x="418588" y="1360887"/>
              <a:ext cx="1056408" cy="246565"/>
            </a:xfrm>
            <a:prstGeom prst="rect">
              <a:avLst/>
            </a:prstGeom>
            <a:effectLst/>
          </p:spPr>
        </p:pic>
        <p:pic>
          <p:nvPicPr>
            <p:cNvPr id="401" name="Línea" descr="Línea"/>
            <p:cNvPicPr>
              <a:picLocks/>
            </p:cNvPicPr>
            <p:nvPr/>
          </p:nvPicPr>
          <p:blipFill>
            <a:blip r:embed="rId12">
              <a:extLst/>
            </a:blip>
            <a:stretch>
              <a:fillRect/>
            </a:stretch>
          </p:blipFill>
          <p:spPr>
            <a:xfrm rot="1359113">
              <a:off x="1132833" y="1124636"/>
              <a:ext cx="1116852" cy="246565"/>
            </a:xfrm>
            <a:prstGeom prst="rect">
              <a:avLst/>
            </a:prstGeom>
            <a:effectLst/>
          </p:spPr>
        </p:pic>
      </p:grpSp>
      <p:pic>
        <p:nvPicPr>
          <p:cNvPr id="404" name="cara-triste.gif" descr="cara-triste.gif"/>
          <p:cNvPicPr>
            <a:picLocks/>
          </p:cNvPicPr>
          <p:nvPr/>
        </p:nvPicPr>
        <p:blipFill>
          <a:blip r:embed="rId13">
            <a:extLst/>
          </a:blip>
          <a:stretch>
            <a:fillRect/>
          </a:stretch>
        </p:blipFill>
        <p:spPr>
          <a:xfrm>
            <a:off x="9256572" y="4438781"/>
            <a:ext cx="909389" cy="744045"/>
          </a:xfrm>
          <a:prstGeom prst="rect">
            <a:avLst/>
          </a:prstGeom>
          <a:ln w="12700">
            <a:miter lim="400000"/>
          </a:ln>
        </p:spPr>
      </p:pic>
      <p:pic>
        <p:nvPicPr>
          <p:cNvPr id="405" name="carita_feliz.gif" descr="carita_feliz.gif"/>
          <p:cNvPicPr>
            <a:picLocks/>
          </p:cNvPicPr>
          <p:nvPr/>
        </p:nvPicPr>
        <p:blipFill>
          <a:blip r:embed="rId14">
            <a:extLst/>
          </a:blip>
          <a:stretch>
            <a:fillRect/>
          </a:stretch>
        </p:blipFill>
        <p:spPr>
          <a:xfrm>
            <a:off x="11341100" y="3673585"/>
            <a:ext cx="986755" cy="785377"/>
          </a:xfrm>
          <a:prstGeom prst="rect">
            <a:avLst/>
          </a:prstGeom>
          <a:ln w="12700">
            <a:miter lim="400000"/>
          </a:ln>
        </p:spPr>
      </p:pic>
      <p:sp>
        <p:nvSpPr>
          <p:cNvPr id="406" name="conducta social"/>
          <p:cNvSpPr txBox="1"/>
          <p:nvPr/>
        </p:nvSpPr>
        <p:spPr>
          <a:xfrm rot="8640000">
            <a:off x="9020027" y="7522573"/>
            <a:ext cx="2186462" cy="406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000">
                <a:solidFill>
                  <a:srgbClr val="00882B"/>
                </a:solidFill>
                <a:latin typeface="Helvetica"/>
                <a:ea typeface="Helvetica"/>
                <a:cs typeface="Helvetica"/>
                <a:sym typeface="Helvetica"/>
              </a:defRPr>
            </a:lvl1pPr>
          </a:lstStyle>
          <a:p>
            <a:r>
              <a:t>conducta social</a:t>
            </a:r>
          </a:p>
        </p:txBody>
      </p:sp>
      <p:sp>
        <p:nvSpPr>
          <p:cNvPr id="407" name="Valoraciones reflejas"/>
          <p:cNvSpPr txBox="1"/>
          <p:nvPr/>
        </p:nvSpPr>
        <p:spPr>
          <a:xfrm rot="13020000">
            <a:off x="1278379" y="7166582"/>
            <a:ext cx="2641774" cy="406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000">
                <a:solidFill>
                  <a:srgbClr val="00882B"/>
                </a:solidFill>
                <a:latin typeface="Helvetica"/>
                <a:ea typeface="Helvetica"/>
                <a:cs typeface="Helvetica"/>
                <a:sym typeface="Helvetica"/>
              </a:defRPr>
            </a:lvl1pPr>
          </a:lstStyle>
          <a:p>
            <a:r>
              <a:t>Valoraciones reflejas</a:t>
            </a:r>
          </a:p>
        </p:txBody>
      </p:sp>
      <p:grpSp>
        <p:nvGrpSpPr>
          <p:cNvPr id="413" name="Grupo"/>
          <p:cNvGrpSpPr/>
          <p:nvPr/>
        </p:nvGrpSpPr>
        <p:grpSpPr>
          <a:xfrm>
            <a:off x="761747" y="8961831"/>
            <a:ext cx="11580537" cy="662653"/>
            <a:chOff x="0" y="0"/>
            <a:chExt cx="11580536" cy="662651"/>
          </a:xfrm>
        </p:grpSpPr>
        <p:pic>
          <p:nvPicPr>
            <p:cNvPr id="408" name="Imagen" descr="Imagen"/>
            <p:cNvPicPr>
              <a:picLocks noChangeAspect="1"/>
            </p:cNvPicPr>
            <p:nvPr/>
          </p:nvPicPr>
          <p:blipFill>
            <a:blip r:embed="rId15">
              <a:extLst/>
            </a:blip>
            <a:stretch>
              <a:fillRect/>
            </a:stretch>
          </p:blipFill>
          <p:spPr>
            <a:xfrm>
              <a:off x="0" y="27651"/>
              <a:ext cx="597153" cy="635001"/>
            </a:xfrm>
            <a:prstGeom prst="rect">
              <a:avLst/>
            </a:prstGeom>
            <a:ln w="12700" cap="flat">
              <a:noFill/>
              <a:miter lim="400000"/>
            </a:ln>
            <a:effectLst/>
          </p:spPr>
        </p:pic>
        <p:pic>
          <p:nvPicPr>
            <p:cNvPr id="409" name="Imagen" descr="Imagen"/>
            <p:cNvPicPr>
              <a:picLocks noChangeAspect="1"/>
            </p:cNvPicPr>
            <p:nvPr/>
          </p:nvPicPr>
          <p:blipFill>
            <a:blip r:embed="rId16">
              <a:extLst/>
            </a:blip>
            <a:stretch>
              <a:fillRect/>
            </a:stretch>
          </p:blipFill>
          <p:spPr>
            <a:xfrm>
              <a:off x="10983383" y="0"/>
              <a:ext cx="597154" cy="639504"/>
            </a:xfrm>
            <a:prstGeom prst="rect">
              <a:avLst/>
            </a:prstGeom>
            <a:ln w="12700" cap="flat">
              <a:noFill/>
              <a:miter lim="400000"/>
            </a:ln>
            <a:effectLst/>
          </p:spPr>
        </p:pic>
        <p:sp>
          <p:nvSpPr>
            <p:cNvPr id="410" name="Rectángulo"/>
            <p:cNvSpPr/>
            <p:nvPr/>
          </p:nvSpPr>
          <p:spPr>
            <a:xfrm>
              <a:off x="741085" y="25535"/>
              <a:ext cx="10048281" cy="635001"/>
            </a:xfrm>
            <a:prstGeom prst="rect">
              <a:avLst/>
            </a:prstGeom>
            <a:gradFill flip="none" rotWithShape="1">
              <a:gsLst>
                <a:gs pos="0">
                  <a:schemeClr val="accent5"/>
                </a:gs>
                <a:gs pos="100000">
                  <a:schemeClr val="accent5">
                    <a:lumOff val="-29866"/>
                  </a:schemeClr>
                </a:gs>
              </a:gsLst>
              <a:lin ang="5400000" scaled="0"/>
            </a:gra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411" name="Francisco Bedolla Cancino"/>
            <p:cNvSpPr txBox="1"/>
            <p:nvPr/>
          </p:nvSpPr>
          <p:spPr>
            <a:xfrm>
              <a:off x="939404" y="186864"/>
              <a:ext cx="2388897" cy="3123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1400">
                  <a:solidFill>
                    <a:srgbClr val="FFFFFF"/>
                  </a:solidFill>
                </a:defRPr>
              </a:lvl1pPr>
            </a:lstStyle>
            <a:p>
              <a:r>
                <a:t>Francisco Bedolla Cancino</a:t>
              </a:r>
            </a:p>
          </p:txBody>
        </p:sp>
        <p:sp>
          <p:nvSpPr>
            <p:cNvPr id="412" name="Centro de Investigación…"/>
            <p:cNvSpPr txBox="1"/>
            <p:nvPr/>
          </p:nvSpPr>
          <p:spPr>
            <a:xfrm>
              <a:off x="7981494" y="17530"/>
              <a:ext cx="2714982" cy="5282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a:defRPr sz="1400">
                  <a:solidFill>
                    <a:srgbClr val="FFFFFF"/>
                  </a:solidFill>
                </a:defRPr>
              </a:pPr>
              <a:r>
                <a:t>Centro de Investigación </a:t>
              </a:r>
            </a:p>
            <a:p>
              <a:pPr>
                <a:defRPr sz="1400">
                  <a:solidFill>
                    <a:srgbClr val="FFFFFF"/>
                  </a:solidFill>
                </a:defRPr>
              </a:pPr>
              <a:r>
                <a:t>Internacional del Trabajo, A. C.</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3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2" nodeType="clickEffect">
                                  <p:stCondLst>
                                    <p:cond delay="0"/>
                                  </p:stCondLst>
                                  <p:iterate>
                                    <p:tmAbs val="0"/>
                                  </p:iterate>
                                  <p:childTnLst>
                                    <p:set>
                                      <p:cBhvr>
                                        <p:cTn id="10" fill="hold"/>
                                        <p:tgtEl>
                                          <p:spTgt spid="374"/>
                                        </p:tgtEl>
                                        <p:attrNameLst>
                                          <p:attrName>style.visibility</p:attrName>
                                        </p:attrNameLst>
                                      </p:cBhvr>
                                      <p:to>
                                        <p:strVal val="visible"/>
                                      </p:to>
                                    </p:set>
                                    <p:anim calcmode="lin" valueType="num">
                                      <p:cBhvr>
                                        <p:cTn id="11" dur="2500" fill="hold"/>
                                        <p:tgtEl>
                                          <p:spTgt spid="374"/>
                                        </p:tgtEl>
                                        <p:attrNameLst>
                                          <p:attrName>ppt_w</p:attrName>
                                        </p:attrNameLst>
                                      </p:cBhvr>
                                      <p:tavLst>
                                        <p:tav tm="0">
                                          <p:val>
                                            <p:fltVal val="0"/>
                                          </p:val>
                                        </p:tav>
                                        <p:tav tm="100000">
                                          <p:val>
                                            <p:strVal val="#ppt_w"/>
                                          </p:val>
                                        </p:tav>
                                      </p:tavLst>
                                    </p:anim>
                                    <p:anim calcmode="lin" valueType="num">
                                      <p:cBhvr>
                                        <p:cTn id="12" dur="2500" fill="hold"/>
                                        <p:tgtEl>
                                          <p:spTgt spid="37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3" nodeType="clickEffect">
                                  <p:stCondLst>
                                    <p:cond delay="0"/>
                                  </p:stCondLst>
                                  <p:iterate>
                                    <p:tmAbs val="0"/>
                                  </p:iterate>
                                  <p:childTnLst>
                                    <p:set>
                                      <p:cBhvr>
                                        <p:cTn id="16" fill="hold"/>
                                        <p:tgtEl>
                                          <p:spTgt spid="384"/>
                                        </p:tgtEl>
                                        <p:attrNameLst>
                                          <p:attrName>style.visibility</p:attrName>
                                        </p:attrNameLst>
                                      </p:cBhvr>
                                      <p:to>
                                        <p:strVal val="visible"/>
                                      </p:to>
                                    </p:set>
                                    <p:anim calcmode="lin" valueType="num">
                                      <p:cBhvr>
                                        <p:cTn id="17" dur="1000" fill="hold"/>
                                        <p:tgtEl>
                                          <p:spTgt spid="384"/>
                                        </p:tgtEl>
                                        <p:attrNameLst>
                                          <p:attrName>ppt_x</p:attrName>
                                        </p:attrNameLst>
                                      </p:cBhvr>
                                      <p:tavLst>
                                        <p:tav tm="0">
                                          <p:val>
                                            <p:strVal val="#ppt_x"/>
                                          </p:val>
                                        </p:tav>
                                        <p:tav tm="100000">
                                          <p:val>
                                            <p:strVal val="#ppt_x"/>
                                          </p:val>
                                        </p:tav>
                                      </p:tavLst>
                                    </p:anim>
                                    <p:anim calcmode="lin" valueType="num">
                                      <p:cBhvr>
                                        <p:cTn id="18" dur="1000" fill="hold"/>
                                        <p:tgtEl>
                                          <p:spTgt spid="38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4" nodeType="clickEffect">
                                  <p:stCondLst>
                                    <p:cond delay="0"/>
                                  </p:stCondLst>
                                  <p:iterate>
                                    <p:tmAbs val="0"/>
                                  </p:iterate>
                                  <p:childTnLst>
                                    <p:set>
                                      <p:cBhvr>
                                        <p:cTn id="22" fill="hold"/>
                                        <p:tgtEl>
                                          <p:spTgt spid="381"/>
                                        </p:tgtEl>
                                        <p:attrNameLst>
                                          <p:attrName>style.visibility</p:attrName>
                                        </p:attrNameLst>
                                      </p:cBhvr>
                                      <p:to>
                                        <p:strVal val="visible"/>
                                      </p:to>
                                    </p:set>
                                    <p:anim calcmode="lin" valueType="num">
                                      <p:cBhvr>
                                        <p:cTn id="23" dur="1000" fill="hold"/>
                                        <p:tgtEl>
                                          <p:spTgt spid="381"/>
                                        </p:tgtEl>
                                        <p:attrNameLst>
                                          <p:attrName>ppt_x</p:attrName>
                                        </p:attrNameLst>
                                      </p:cBhvr>
                                      <p:tavLst>
                                        <p:tav tm="0">
                                          <p:val>
                                            <p:strVal val="#ppt_x"/>
                                          </p:val>
                                        </p:tav>
                                        <p:tav tm="100000">
                                          <p:val>
                                            <p:strVal val="#ppt_x"/>
                                          </p:val>
                                        </p:tav>
                                      </p:tavLst>
                                    </p:anim>
                                    <p:anim calcmode="lin" valueType="num">
                                      <p:cBhvr>
                                        <p:cTn id="24" dur="1000" fill="hold"/>
                                        <p:tgtEl>
                                          <p:spTgt spid="381"/>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5" nodeType="clickEffect">
                                  <p:stCondLst>
                                    <p:cond delay="0"/>
                                  </p:stCondLst>
                                  <p:iterate>
                                    <p:tmAbs val="0"/>
                                  </p:iterate>
                                  <p:childTnLst>
                                    <p:set>
                                      <p:cBhvr>
                                        <p:cTn id="28" fill="hold"/>
                                        <p:tgtEl>
                                          <p:spTgt spid="387"/>
                                        </p:tgtEl>
                                        <p:attrNameLst>
                                          <p:attrName>style.visibility</p:attrName>
                                        </p:attrNameLst>
                                      </p:cBhvr>
                                      <p:to>
                                        <p:strVal val="visible"/>
                                      </p:to>
                                    </p:set>
                                    <p:anim calcmode="lin" valueType="num">
                                      <p:cBhvr>
                                        <p:cTn id="29" dur="1000" fill="hold"/>
                                        <p:tgtEl>
                                          <p:spTgt spid="387"/>
                                        </p:tgtEl>
                                        <p:attrNameLst>
                                          <p:attrName>ppt_w</p:attrName>
                                        </p:attrNameLst>
                                      </p:cBhvr>
                                      <p:tavLst>
                                        <p:tav tm="0">
                                          <p:val>
                                            <p:fltVal val="0"/>
                                          </p:val>
                                        </p:tav>
                                        <p:tav tm="100000">
                                          <p:val>
                                            <p:strVal val="#ppt_w"/>
                                          </p:val>
                                        </p:tav>
                                      </p:tavLst>
                                    </p:anim>
                                    <p:anim calcmode="lin" valueType="num">
                                      <p:cBhvr>
                                        <p:cTn id="30" dur="1000" fill="hold"/>
                                        <p:tgtEl>
                                          <p:spTgt spid="387"/>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6" nodeType="clickEffect">
                                  <p:stCondLst>
                                    <p:cond delay="0"/>
                                  </p:stCondLst>
                                  <p:iterate>
                                    <p:tmAbs val="0"/>
                                  </p:iterate>
                                  <p:childTnLst>
                                    <p:set>
                                      <p:cBhvr>
                                        <p:cTn id="34" fill="hold"/>
                                        <p:tgtEl>
                                          <p:spTgt spid="391"/>
                                        </p:tgtEl>
                                        <p:attrNameLst>
                                          <p:attrName>style.visibility</p:attrName>
                                        </p:attrNameLst>
                                      </p:cBhvr>
                                      <p:to>
                                        <p:strVal val="visible"/>
                                      </p:to>
                                    </p:set>
                                    <p:anim calcmode="lin" valueType="num">
                                      <p:cBhvr>
                                        <p:cTn id="35" dur="2500" fill="hold"/>
                                        <p:tgtEl>
                                          <p:spTgt spid="391"/>
                                        </p:tgtEl>
                                        <p:attrNameLst>
                                          <p:attrName>ppt_w</p:attrName>
                                        </p:attrNameLst>
                                      </p:cBhvr>
                                      <p:tavLst>
                                        <p:tav tm="0">
                                          <p:val>
                                            <p:fltVal val="0"/>
                                          </p:val>
                                        </p:tav>
                                        <p:tav tm="100000">
                                          <p:val>
                                            <p:strVal val="#ppt_w"/>
                                          </p:val>
                                        </p:tav>
                                      </p:tavLst>
                                    </p:anim>
                                    <p:anim calcmode="lin" valueType="num">
                                      <p:cBhvr>
                                        <p:cTn id="36" dur="2500" fill="hold"/>
                                        <p:tgtEl>
                                          <p:spTgt spid="391"/>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7" nodeType="clickEffect">
                                  <p:stCondLst>
                                    <p:cond delay="0"/>
                                  </p:stCondLst>
                                  <p:iterate>
                                    <p:tmAbs val="0"/>
                                  </p:iterate>
                                  <p:childTnLst>
                                    <p:set>
                                      <p:cBhvr>
                                        <p:cTn id="40" fill="hold"/>
                                        <p:tgtEl>
                                          <p:spTgt spid="392"/>
                                        </p:tgtEl>
                                        <p:attrNameLst>
                                          <p:attrName>style.visibility</p:attrName>
                                        </p:attrNameLst>
                                      </p:cBhvr>
                                      <p:to>
                                        <p:strVal val="visible"/>
                                      </p:to>
                                    </p:set>
                                    <p:anim calcmode="lin" valueType="num">
                                      <p:cBhvr>
                                        <p:cTn id="41" dur="1000" fill="hold"/>
                                        <p:tgtEl>
                                          <p:spTgt spid="392"/>
                                        </p:tgtEl>
                                        <p:attrNameLst>
                                          <p:attrName>ppt_w</p:attrName>
                                        </p:attrNameLst>
                                      </p:cBhvr>
                                      <p:tavLst>
                                        <p:tav tm="0">
                                          <p:val>
                                            <p:fltVal val="0"/>
                                          </p:val>
                                        </p:tav>
                                        <p:tav tm="100000">
                                          <p:val>
                                            <p:strVal val="#ppt_w"/>
                                          </p:val>
                                        </p:tav>
                                      </p:tavLst>
                                    </p:anim>
                                    <p:anim calcmode="lin" valueType="num">
                                      <p:cBhvr>
                                        <p:cTn id="42" dur="1000" fill="hold"/>
                                        <p:tgtEl>
                                          <p:spTgt spid="392"/>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8" nodeType="clickEffect">
                                  <p:stCondLst>
                                    <p:cond delay="0"/>
                                  </p:stCondLst>
                                  <p:iterate>
                                    <p:tmAbs val="0"/>
                                  </p:iterate>
                                  <p:childTnLst>
                                    <p:set>
                                      <p:cBhvr>
                                        <p:cTn id="46" fill="hold"/>
                                        <p:tgtEl>
                                          <p:spTgt spid="396"/>
                                        </p:tgtEl>
                                        <p:attrNameLst>
                                          <p:attrName>style.visibility</p:attrName>
                                        </p:attrNameLst>
                                      </p:cBhvr>
                                      <p:to>
                                        <p:strVal val="visible"/>
                                      </p:to>
                                    </p:set>
                                    <p:anim calcmode="lin" valueType="num">
                                      <p:cBhvr>
                                        <p:cTn id="47" dur="4000" fill="hold"/>
                                        <p:tgtEl>
                                          <p:spTgt spid="396"/>
                                        </p:tgtEl>
                                        <p:attrNameLst>
                                          <p:attrName>ppt_w</p:attrName>
                                        </p:attrNameLst>
                                      </p:cBhvr>
                                      <p:tavLst>
                                        <p:tav tm="0">
                                          <p:val>
                                            <p:fltVal val="0"/>
                                          </p:val>
                                        </p:tav>
                                        <p:tav tm="100000">
                                          <p:val>
                                            <p:strVal val="#ppt_w"/>
                                          </p:val>
                                        </p:tav>
                                      </p:tavLst>
                                    </p:anim>
                                    <p:anim calcmode="lin" valueType="num">
                                      <p:cBhvr>
                                        <p:cTn id="48" dur="4000" fill="hold"/>
                                        <p:tgtEl>
                                          <p:spTgt spid="396"/>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9" nodeType="clickEffect">
                                  <p:stCondLst>
                                    <p:cond delay="0"/>
                                  </p:stCondLst>
                                  <p:iterate type="lt">
                                    <p:tmAbs val="100"/>
                                  </p:iterate>
                                  <p:childTnLst>
                                    <p:set>
                                      <p:cBhvr>
                                        <p:cTn id="52" fill="hold"/>
                                        <p:tgtEl>
                                          <p:spTgt spid="39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10" nodeType="clickEffect">
                                  <p:stCondLst>
                                    <p:cond delay="0"/>
                                  </p:stCondLst>
                                  <p:iterate>
                                    <p:tmAbs val="0"/>
                                  </p:iterate>
                                  <p:childTnLst>
                                    <p:set>
                                      <p:cBhvr>
                                        <p:cTn id="56" fill="hold"/>
                                        <p:tgtEl>
                                          <p:spTgt spid="403"/>
                                        </p:tgtEl>
                                        <p:attrNameLst>
                                          <p:attrName>style.visibility</p:attrName>
                                        </p:attrNameLst>
                                      </p:cBhvr>
                                      <p:to>
                                        <p:strVal val="visible"/>
                                      </p:to>
                                    </p:set>
                                    <p:anim calcmode="lin" valueType="num">
                                      <p:cBhvr>
                                        <p:cTn id="57" dur="3000" fill="hold"/>
                                        <p:tgtEl>
                                          <p:spTgt spid="403"/>
                                        </p:tgtEl>
                                        <p:attrNameLst>
                                          <p:attrName>ppt_w</p:attrName>
                                        </p:attrNameLst>
                                      </p:cBhvr>
                                      <p:tavLst>
                                        <p:tav tm="0">
                                          <p:val>
                                            <p:fltVal val="0"/>
                                          </p:val>
                                        </p:tav>
                                        <p:tav tm="100000">
                                          <p:val>
                                            <p:strVal val="#ppt_w"/>
                                          </p:val>
                                        </p:tav>
                                      </p:tavLst>
                                    </p:anim>
                                    <p:anim calcmode="lin" valueType="num">
                                      <p:cBhvr>
                                        <p:cTn id="58" dur="3000" fill="hold"/>
                                        <p:tgtEl>
                                          <p:spTgt spid="403"/>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1" nodeType="clickEffect">
                                  <p:stCondLst>
                                    <p:cond delay="0"/>
                                  </p:stCondLst>
                                  <p:iterate type="lt">
                                    <p:tmAbs val="100"/>
                                  </p:iterate>
                                  <p:childTnLst>
                                    <p:set>
                                      <p:cBhvr>
                                        <p:cTn id="62" fill="hold"/>
                                        <p:tgtEl>
                                          <p:spTgt spid="40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2" nodeType="clickEffect">
                                  <p:stCondLst>
                                    <p:cond delay="0"/>
                                  </p:stCondLst>
                                  <p:iterate type="lt">
                                    <p:tmAbs val="100"/>
                                  </p:iterate>
                                  <p:childTnLst>
                                    <p:set>
                                      <p:cBhvr>
                                        <p:cTn id="66" fill="hold"/>
                                        <p:tgtEl>
                                          <p:spTgt spid="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1" animBg="1" advAuto="0"/>
      <p:bldP spid="374" grpId="2" animBg="1" advAuto="0"/>
      <p:bldP spid="381" grpId="4" animBg="1" advAuto="0"/>
      <p:bldP spid="384" grpId="3" animBg="1" advAuto="0"/>
      <p:bldP spid="387" grpId="5" animBg="1" advAuto="0"/>
      <p:bldP spid="391" grpId="6" animBg="1" advAuto="0"/>
      <p:bldP spid="392" grpId="7" animBg="1" advAuto="0"/>
      <p:bldP spid="396" grpId="8" animBg="1" advAuto="0"/>
      <p:bldP spid="397" grpId="9" animBg="1" advAuto="0"/>
      <p:bldP spid="403" grpId="10" animBg="1" advAuto="0"/>
      <p:bldP spid="406" grpId="11" animBg="1" advAuto="0"/>
      <p:bldP spid="407" grpId="1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 por todas partes se esgrime la revitalización de los valores y el espíritu de responsabilidad como el imperativo número uno de la época: la esfera ética se ha convertido en el espejo privilegiado donde se descifra el nuevo espíritu de la época […] el siglo XXI será ético o no será."/>
          <p:cNvSpPr txBox="1"/>
          <p:nvPr/>
        </p:nvSpPr>
        <p:spPr>
          <a:xfrm>
            <a:off x="6723546" y="1911350"/>
            <a:ext cx="5265763" cy="6210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defTabSz="457200">
              <a:defRPr sz="3200">
                <a:solidFill>
                  <a:srgbClr val="2D4EF3"/>
                </a:solidFill>
                <a:latin typeface="Bookman Old Style"/>
                <a:ea typeface="Bookman Old Style"/>
                <a:cs typeface="Bookman Old Style"/>
                <a:sym typeface="Bookman Old Style"/>
              </a:defRPr>
            </a:lvl1pPr>
          </a:lstStyle>
          <a:p>
            <a:r>
              <a:t>[…] por todas partes se esgrime la revitalización de los valores y el espíritu de responsabilidad como el imperativo número uno de la época: la esfera ética se ha convertido en el espejo privilegiado donde se descifra el nuevo espíritu de la época […] el siglo XXI será ético o no será.</a:t>
            </a:r>
          </a:p>
        </p:txBody>
      </p:sp>
      <p:pic>
        <p:nvPicPr>
          <p:cNvPr id="424" name="Imagen" descr="Imagen"/>
          <p:cNvPicPr>
            <a:picLocks noChangeAspect="1"/>
          </p:cNvPicPr>
          <p:nvPr/>
        </p:nvPicPr>
        <p:blipFill>
          <a:blip r:embed="rId2">
            <a:extLst/>
          </a:blip>
          <a:stretch>
            <a:fillRect/>
          </a:stretch>
        </p:blipFill>
        <p:spPr>
          <a:xfrm>
            <a:off x="2134993" y="1511523"/>
            <a:ext cx="4351633" cy="7009953"/>
          </a:xfrm>
          <a:prstGeom prst="rect">
            <a:avLst/>
          </a:prstGeom>
          <a:ln w="12700">
            <a:miter lim="400000"/>
          </a:ln>
        </p:spPr>
      </p:pic>
      <p:sp>
        <p:nvSpPr>
          <p:cNvPr id="425" name="G. Lipovetsky"/>
          <p:cNvSpPr txBox="1"/>
          <p:nvPr/>
        </p:nvSpPr>
        <p:spPr>
          <a:xfrm rot="16200000">
            <a:off x="-1210758" y="4654549"/>
            <a:ext cx="5849363" cy="723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defTabSz="457200">
              <a:defRPr sz="4000" spc="1479">
                <a:solidFill>
                  <a:schemeClr val="accent4">
                    <a:hueOff val="-1081314"/>
                    <a:satOff val="4338"/>
                    <a:lumOff val="-8931"/>
                  </a:schemeClr>
                </a:solidFill>
                <a:latin typeface="Century Gothic"/>
                <a:ea typeface="Century Gothic"/>
                <a:cs typeface="Century Gothic"/>
                <a:sym typeface="Century Gothic"/>
              </a:defRPr>
            </a:lvl1pPr>
          </a:lstStyle>
          <a:p>
            <a:r>
              <a:t>G. Lipovetsky</a:t>
            </a:r>
          </a:p>
        </p:txBody>
      </p:sp>
      <p:sp>
        <p:nvSpPr>
          <p:cNvPr id="426" name="Para reflexionar"/>
          <p:cNvSpPr txBox="1"/>
          <p:nvPr/>
        </p:nvSpPr>
        <p:spPr>
          <a:xfrm>
            <a:off x="893776" y="380999"/>
            <a:ext cx="11217248" cy="1193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7200">
                <a:solidFill>
                  <a:schemeClr val="accent4">
                    <a:hueOff val="-1081314"/>
                    <a:satOff val="4338"/>
                    <a:lumOff val="-8931"/>
                  </a:schemeClr>
                </a:solidFill>
                <a:latin typeface="Helvetica"/>
                <a:ea typeface="Helvetica"/>
                <a:cs typeface="Helvetica"/>
                <a:sym typeface="Helvetica"/>
              </a:defRPr>
            </a:lvl1pPr>
          </a:lstStyle>
          <a:p>
            <a:r>
              <a:t>Para reflexionar</a:t>
            </a:r>
          </a:p>
        </p:txBody>
      </p:sp>
      <p:grpSp>
        <p:nvGrpSpPr>
          <p:cNvPr id="432" name="Grupo"/>
          <p:cNvGrpSpPr/>
          <p:nvPr/>
        </p:nvGrpSpPr>
        <p:grpSpPr>
          <a:xfrm>
            <a:off x="761747" y="8961831"/>
            <a:ext cx="11580537" cy="662653"/>
            <a:chOff x="0" y="0"/>
            <a:chExt cx="11580536" cy="662651"/>
          </a:xfrm>
        </p:grpSpPr>
        <p:pic>
          <p:nvPicPr>
            <p:cNvPr id="427" name="Imagen" descr="Imagen"/>
            <p:cNvPicPr>
              <a:picLocks noChangeAspect="1"/>
            </p:cNvPicPr>
            <p:nvPr/>
          </p:nvPicPr>
          <p:blipFill>
            <a:blip r:embed="rId3">
              <a:extLst/>
            </a:blip>
            <a:stretch>
              <a:fillRect/>
            </a:stretch>
          </p:blipFill>
          <p:spPr>
            <a:xfrm>
              <a:off x="0" y="27651"/>
              <a:ext cx="597153" cy="635001"/>
            </a:xfrm>
            <a:prstGeom prst="rect">
              <a:avLst/>
            </a:prstGeom>
            <a:ln w="12700" cap="flat">
              <a:noFill/>
              <a:miter lim="400000"/>
            </a:ln>
            <a:effectLst/>
          </p:spPr>
        </p:pic>
        <p:pic>
          <p:nvPicPr>
            <p:cNvPr id="428" name="Imagen" descr="Imagen"/>
            <p:cNvPicPr>
              <a:picLocks noChangeAspect="1"/>
            </p:cNvPicPr>
            <p:nvPr/>
          </p:nvPicPr>
          <p:blipFill>
            <a:blip r:embed="rId4">
              <a:extLst/>
            </a:blip>
            <a:stretch>
              <a:fillRect/>
            </a:stretch>
          </p:blipFill>
          <p:spPr>
            <a:xfrm>
              <a:off x="10983383" y="0"/>
              <a:ext cx="597154" cy="639504"/>
            </a:xfrm>
            <a:prstGeom prst="rect">
              <a:avLst/>
            </a:prstGeom>
            <a:ln w="12700" cap="flat">
              <a:noFill/>
              <a:miter lim="400000"/>
            </a:ln>
            <a:effectLst/>
          </p:spPr>
        </p:pic>
        <p:sp>
          <p:nvSpPr>
            <p:cNvPr id="429" name="Rectángulo"/>
            <p:cNvSpPr/>
            <p:nvPr/>
          </p:nvSpPr>
          <p:spPr>
            <a:xfrm>
              <a:off x="741085" y="25535"/>
              <a:ext cx="10048281" cy="635001"/>
            </a:xfrm>
            <a:prstGeom prst="rect">
              <a:avLst/>
            </a:prstGeom>
            <a:gradFill flip="none" rotWithShape="1">
              <a:gsLst>
                <a:gs pos="0">
                  <a:schemeClr val="accent5"/>
                </a:gs>
                <a:gs pos="100000">
                  <a:schemeClr val="accent5">
                    <a:lumOff val="-29866"/>
                  </a:schemeClr>
                </a:gs>
              </a:gsLst>
              <a:lin ang="5400000" scaled="0"/>
            </a:gra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430" name="Francisco Bedolla Cancino"/>
            <p:cNvSpPr txBox="1"/>
            <p:nvPr/>
          </p:nvSpPr>
          <p:spPr>
            <a:xfrm>
              <a:off x="939404" y="186864"/>
              <a:ext cx="2388897" cy="3123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1400">
                  <a:solidFill>
                    <a:srgbClr val="FFFFFF"/>
                  </a:solidFill>
                </a:defRPr>
              </a:lvl1pPr>
            </a:lstStyle>
            <a:p>
              <a:r>
                <a:t>Francisco Bedolla Cancino</a:t>
              </a:r>
            </a:p>
          </p:txBody>
        </p:sp>
        <p:sp>
          <p:nvSpPr>
            <p:cNvPr id="431" name="Centro de Investigación…"/>
            <p:cNvSpPr txBox="1"/>
            <p:nvPr/>
          </p:nvSpPr>
          <p:spPr>
            <a:xfrm>
              <a:off x="7981494" y="17530"/>
              <a:ext cx="2714982" cy="5282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a:defRPr sz="1400">
                  <a:solidFill>
                    <a:srgbClr val="FFFFFF"/>
                  </a:solidFill>
                </a:defRPr>
              </a:pPr>
              <a:r>
                <a:t>Centro de Investigación </a:t>
              </a:r>
            </a:p>
            <a:p>
              <a:pPr>
                <a:defRPr sz="1400">
                  <a:solidFill>
                    <a:srgbClr val="FFFFFF"/>
                  </a:solidFill>
                </a:defRPr>
              </a:pPr>
              <a:r>
                <a:t>Internacional del Trabajo, A. C.</a:t>
              </a:r>
            </a:p>
          </p:txBody>
        </p:sp>
      </p:gr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Choice xmlns="" xmlns:p14="http://schemas.microsoft.com/office/powerpoint/2010/main" Requires="p14">
      <p:transition spd="med" advClick="1" p14:dur="1000">
        <p14:prism dir="d"/>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 name="Mente Gifs .gif" descr="Mente Gifs .gif"/>
          <p:cNvPicPr>
            <a:picLocks/>
          </p:cNvPicPr>
          <p:nvPr/>
        </p:nvPicPr>
        <p:blipFill>
          <a:blip r:embed="rId2">
            <a:extLst/>
          </a:blip>
          <a:stretch>
            <a:fillRect/>
          </a:stretch>
        </p:blipFill>
        <p:spPr>
          <a:xfrm>
            <a:off x="5414406" y="4393404"/>
            <a:ext cx="1769588" cy="1982792"/>
          </a:xfrm>
          <a:prstGeom prst="rect">
            <a:avLst/>
          </a:prstGeom>
          <a:ln w="12700">
            <a:miter lim="400000"/>
          </a:ln>
        </p:spPr>
      </p:pic>
      <p:pic>
        <p:nvPicPr>
          <p:cNvPr id="435" name="Figura" descr="Figura"/>
          <p:cNvPicPr>
            <a:picLocks/>
          </p:cNvPicPr>
          <p:nvPr/>
        </p:nvPicPr>
        <p:blipFill>
          <a:blip r:embed="rId3">
            <a:extLst/>
          </a:blip>
          <a:stretch>
            <a:fillRect/>
          </a:stretch>
        </p:blipFill>
        <p:spPr>
          <a:xfrm>
            <a:off x="3810275" y="3140721"/>
            <a:ext cx="4977850" cy="4513558"/>
          </a:xfrm>
          <a:prstGeom prst="rect">
            <a:avLst/>
          </a:prstGeom>
          <a:effectLst>
            <a:outerShdw blurRad="38100" dist="25400" dir="5400000" rotWithShape="0">
              <a:srgbClr val="000000">
                <a:alpha val="50000"/>
              </a:srgbClr>
            </a:outerShdw>
          </a:effectLst>
        </p:spPr>
      </p:pic>
      <p:grpSp>
        <p:nvGrpSpPr>
          <p:cNvPr id="442" name="Grupo"/>
          <p:cNvGrpSpPr/>
          <p:nvPr/>
        </p:nvGrpSpPr>
        <p:grpSpPr>
          <a:xfrm>
            <a:off x="5155651" y="1149169"/>
            <a:ext cx="2518272" cy="1970798"/>
            <a:chOff x="0" y="0"/>
            <a:chExt cx="2518271" cy="1970797"/>
          </a:xfrm>
        </p:grpSpPr>
        <p:sp>
          <p:nvSpPr>
            <p:cNvPr id="436" name="Cognición"/>
            <p:cNvSpPr txBox="1"/>
            <p:nvPr/>
          </p:nvSpPr>
          <p:spPr>
            <a:xfrm>
              <a:off x="0" y="1335797"/>
              <a:ext cx="2287098" cy="635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3500">
                  <a:solidFill>
                    <a:srgbClr val="0365C0"/>
                  </a:solidFill>
                  <a:latin typeface="Helvetica"/>
                  <a:ea typeface="Helvetica"/>
                  <a:cs typeface="Helvetica"/>
                  <a:sym typeface="Helvetica"/>
                </a:defRPr>
              </a:lvl1pPr>
            </a:lstStyle>
            <a:p>
              <a:r>
                <a:t>Cognición</a:t>
              </a:r>
            </a:p>
          </p:txBody>
        </p:sp>
        <p:grpSp>
          <p:nvGrpSpPr>
            <p:cNvPr id="441" name="Grupo"/>
            <p:cNvGrpSpPr/>
            <p:nvPr/>
          </p:nvGrpSpPr>
          <p:grpSpPr>
            <a:xfrm>
              <a:off x="651516" y="0"/>
              <a:ext cx="1866756" cy="1419686"/>
              <a:chOff x="0" y="0"/>
              <a:chExt cx="1866754" cy="1419685"/>
            </a:xfrm>
          </p:grpSpPr>
          <p:pic>
            <p:nvPicPr>
              <p:cNvPr id="437" name="Línea" descr="Línea"/>
              <p:cNvPicPr>
                <a:picLocks/>
              </p:cNvPicPr>
              <p:nvPr/>
            </p:nvPicPr>
            <p:blipFill>
              <a:blip r:embed="rId4">
                <a:extLst/>
              </a:blip>
              <a:stretch>
                <a:fillRect/>
              </a:stretch>
            </p:blipFill>
            <p:spPr>
              <a:xfrm rot="16200000">
                <a:off x="263294" y="1080524"/>
                <a:ext cx="431801" cy="193729"/>
              </a:xfrm>
              <a:prstGeom prst="rect">
                <a:avLst/>
              </a:prstGeom>
              <a:effectLst/>
            </p:spPr>
          </p:pic>
          <p:sp>
            <p:nvSpPr>
              <p:cNvPr id="439" name="ideas"/>
              <p:cNvSpPr txBox="1"/>
              <p:nvPr/>
            </p:nvSpPr>
            <p:spPr>
              <a:xfrm>
                <a:off x="0" y="462161"/>
                <a:ext cx="958664" cy="495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600">
                    <a:solidFill>
                      <a:srgbClr val="00882B"/>
                    </a:solidFill>
                    <a:latin typeface="Helvetica"/>
                    <a:ea typeface="Helvetica"/>
                    <a:cs typeface="Helvetica"/>
                    <a:sym typeface="Helvetica"/>
                  </a:defRPr>
                </a:lvl1pPr>
              </a:lstStyle>
              <a:p>
                <a:r>
                  <a:t>ideas</a:t>
                </a:r>
              </a:p>
            </p:txBody>
          </p:sp>
          <p:pic>
            <p:nvPicPr>
              <p:cNvPr id="440" name="Imagen" descr="Imagen"/>
              <p:cNvPicPr>
                <a:picLocks noChangeAspect="1"/>
              </p:cNvPicPr>
              <p:nvPr/>
            </p:nvPicPr>
            <p:blipFill>
              <a:blip r:embed="rId5">
                <a:extLst/>
              </a:blip>
              <a:srcRect l="28187" t="6872" r="28187" b="6872"/>
              <a:stretch>
                <a:fillRect/>
              </a:stretch>
            </p:blipFill>
            <p:spPr>
              <a:xfrm>
                <a:off x="908130" y="0"/>
                <a:ext cx="958625" cy="1419686"/>
              </a:xfrm>
              <a:prstGeom prst="rect">
                <a:avLst/>
              </a:prstGeom>
              <a:ln w="12700" cap="flat">
                <a:noFill/>
                <a:miter lim="400000"/>
              </a:ln>
              <a:effectLst/>
            </p:spPr>
          </p:pic>
        </p:grpSp>
      </p:grpSp>
      <p:grpSp>
        <p:nvGrpSpPr>
          <p:cNvPr id="449" name="Grupo"/>
          <p:cNvGrpSpPr/>
          <p:nvPr/>
        </p:nvGrpSpPr>
        <p:grpSpPr>
          <a:xfrm>
            <a:off x="5303564" y="7425266"/>
            <a:ext cx="3322342" cy="1837939"/>
            <a:chOff x="0" y="0"/>
            <a:chExt cx="3322341" cy="1837937"/>
          </a:xfrm>
        </p:grpSpPr>
        <p:sp>
          <p:nvSpPr>
            <p:cNvPr id="443" name="Emoción"/>
            <p:cNvSpPr txBox="1"/>
            <p:nvPr/>
          </p:nvSpPr>
          <p:spPr>
            <a:xfrm>
              <a:off x="-1" y="0"/>
              <a:ext cx="1991272" cy="635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3500">
                  <a:solidFill>
                    <a:srgbClr val="0365C0"/>
                  </a:solidFill>
                  <a:latin typeface="Helvetica"/>
                  <a:ea typeface="Helvetica"/>
                  <a:cs typeface="Helvetica"/>
                  <a:sym typeface="Helvetica"/>
                </a:defRPr>
              </a:lvl1pPr>
            </a:lstStyle>
            <a:p>
              <a:r>
                <a:t>Emoción</a:t>
              </a:r>
            </a:p>
          </p:txBody>
        </p:sp>
        <p:grpSp>
          <p:nvGrpSpPr>
            <p:cNvPr id="448" name="Grupo"/>
            <p:cNvGrpSpPr/>
            <p:nvPr/>
          </p:nvGrpSpPr>
          <p:grpSpPr>
            <a:xfrm>
              <a:off x="94524" y="591328"/>
              <a:ext cx="3227818" cy="1246610"/>
              <a:chOff x="0" y="-19050"/>
              <a:chExt cx="3227816" cy="1246609"/>
            </a:xfrm>
          </p:grpSpPr>
          <p:pic>
            <p:nvPicPr>
              <p:cNvPr id="444" name="Línea" descr="Línea"/>
              <p:cNvPicPr>
                <a:picLocks/>
              </p:cNvPicPr>
              <p:nvPr/>
            </p:nvPicPr>
            <p:blipFill>
              <a:blip r:embed="rId4">
                <a:extLst/>
              </a:blip>
              <a:stretch>
                <a:fillRect/>
              </a:stretch>
            </p:blipFill>
            <p:spPr>
              <a:xfrm rot="5400000">
                <a:off x="685210" y="99985"/>
                <a:ext cx="431801" cy="193730"/>
              </a:xfrm>
              <a:prstGeom prst="rect">
                <a:avLst/>
              </a:prstGeom>
              <a:effectLst/>
            </p:spPr>
          </p:pic>
          <p:sp>
            <p:nvSpPr>
              <p:cNvPr id="446" name="motricidad"/>
              <p:cNvSpPr txBox="1"/>
              <p:nvPr/>
            </p:nvSpPr>
            <p:spPr>
              <a:xfrm>
                <a:off x="-1" y="313428"/>
                <a:ext cx="1802223" cy="495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600">
                    <a:solidFill>
                      <a:srgbClr val="00882B"/>
                    </a:solidFill>
                    <a:latin typeface="Helvetica"/>
                    <a:ea typeface="Helvetica"/>
                    <a:cs typeface="Helvetica"/>
                    <a:sym typeface="Helvetica"/>
                  </a:defRPr>
                </a:lvl1pPr>
              </a:lstStyle>
              <a:p>
                <a:r>
                  <a:t>motricidad</a:t>
                </a:r>
              </a:p>
            </p:txBody>
          </p:sp>
          <p:pic>
            <p:nvPicPr>
              <p:cNvPr id="447" name="Imagen" descr="Imagen"/>
              <p:cNvPicPr>
                <a:picLocks noChangeAspect="1"/>
              </p:cNvPicPr>
              <p:nvPr/>
            </p:nvPicPr>
            <p:blipFill>
              <a:blip r:embed="rId6">
                <a:extLst/>
              </a:blip>
              <a:stretch>
                <a:fillRect/>
              </a:stretch>
            </p:blipFill>
            <p:spPr>
              <a:xfrm>
                <a:off x="1802122" y="159665"/>
                <a:ext cx="1425695" cy="1067895"/>
              </a:xfrm>
              <a:prstGeom prst="rect">
                <a:avLst/>
              </a:prstGeom>
              <a:ln w="12700" cap="flat">
                <a:noFill/>
                <a:miter lim="400000"/>
              </a:ln>
              <a:effectLst/>
            </p:spPr>
          </p:pic>
        </p:grpSp>
      </p:grpSp>
      <p:grpSp>
        <p:nvGrpSpPr>
          <p:cNvPr id="456" name="Grupo"/>
          <p:cNvGrpSpPr/>
          <p:nvPr/>
        </p:nvGrpSpPr>
        <p:grpSpPr>
          <a:xfrm>
            <a:off x="458525" y="4401753"/>
            <a:ext cx="3317139" cy="1966094"/>
            <a:chOff x="0" y="0"/>
            <a:chExt cx="3317137" cy="1966093"/>
          </a:xfrm>
        </p:grpSpPr>
        <p:sp>
          <p:nvSpPr>
            <p:cNvPr id="450" name="Intuición"/>
            <p:cNvSpPr txBox="1"/>
            <p:nvPr/>
          </p:nvSpPr>
          <p:spPr>
            <a:xfrm rot="16200000">
              <a:off x="2016590" y="665546"/>
              <a:ext cx="1966095" cy="635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3500">
                  <a:solidFill>
                    <a:srgbClr val="0365C0"/>
                  </a:solidFill>
                  <a:latin typeface="Helvetica"/>
                  <a:ea typeface="Helvetica"/>
                  <a:cs typeface="Helvetica"/>
                  <a:sym typeface="Helvetica"/>
                </a:defRPr>
              </a:lvl1pPr>
            </a:lstStyle>
            <a:p>
              <a:r>
                <a:t>Intuición</a:t>
              </a:r>
            </a:p>
          </p:txBody>
        </p:sp>
        <p:grpSp>
          <p:nvGrpSpPr>
            <p:cNvPr id="455" name="Grupo"/>
            <p:cNvGrpSpPr/>
            <p:nvPr/>
          </p:nvGrpSpPr>
          <p:grpSpPr>
            <a:xfrm>
              <a:off x="0" y="266748"/>
              <a:ext cx="2779640" cy="1435745"/>
              <a:chOff x="0" y="0"/>
              <a:chExt cx="2779639" cy="1435744"/>
            </a:xfrm>
          </p:grpSpPr>
          <p:pic>
            <p:nvPicPr>
              <p:cNvPr id="451" name="Línea" descr="Línea"/>
              <p:cNvPicPr>
                <a:picLocks/>
              </p:cNvPicPr>
              <p:nvPr/>
            </p:nvPicPr>
            <p:blipFill>
              <a:blip r:embed="rId7">
                <a:extLst/>
              </a:blip>
              <a:stretch>
                <a:fillRect/>
              </a:stretch>
            </p:blipFill>
            <p:spPr>
              <a:xfrm rot="10800000">
                <a:off x="2333357" y="619434"/>
                <a:ext cx="446283" cy="193730"/>
              </a:xfrm>
              <a:prstGeom prst="rect">
                <a:avLst/>
              </a:prstGeom>
              <a:effectLst/>
            </p:spPr>
          </p:pic>
          <p:sp>
            <p:nvSpPr>
              <p:cNvPr id="453" name="visiones"/>
              <p:cNvSpPr txBox="1"/>
              <p:nvPr/>
            </p:nvSpPr>
            <p:spPr>
              <a:xfrm rot="16200000">
                <a:off x="1342434" y="470222"/>
                <a:ext cx="1435746" cy="495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600">
                    <a:solidFill>
                      <a:srgbClr val="00882B"/>
                    </a:solidFill>
                    <a:latin typeface="Helvetica"/>
                    <a:ea typeface="Helvetica"/>
                    <a:cs typeface="Helvetica"/>
                    <a:sym typeface="Helvetica"/>
                  </a:defRPr>
                </a:lvl1pPr>
              </a:lstStyle>
              <a:p>
                <a:r>
                  <a:t>visiones</a:t>
                </a:r>
              </a:p>
            </p:txBody>
          </p:sp>
          <p:pic>
            <p:nvPicPr>
              <p:cNvPr id="454" name="Imagen" descr="Imagen"/>
              <p:cNvPicPr>
                <a:picLocks noChangeAspect="1"/>
              </p:cNvPicPr>
              <p:nvPr/>
            </p:nvPicPr>
            <p:blipFill>
              <a:blip r:embed="rId8">
                <a:extLst/>
              </a:blip>
              <a:stretch>
                <a:fillRect/>
              </a:stretch>
            </p:blipFill>
            <p:spPr>
              <a:xfrm>
                <a:off x="0" y="149005"/>
                <a:ext cx="1903017" cy="951509"/>
              </a:xfrm>
              <a:prstGeom prst="rect">
                <a:avLst/>
              </a:prstGeom>
              <a:ln w="12700" cap="flat">
                <a:noFill/>
                <a:miter lim="400000"/>
              </a:ln>
              <a:effectLst/>
            </p:spPr>
          </p:pic>
        </p:grpSp>
      </p:grpSp>
      <p:grpSp>
        <p:nvGrpSpPr>
          <p:cNvPr id="463" name="Grupo"/>
          <p:cNvGrpSpPr/>
          <p:nvPr/>
        </p:nvGrpSpPr>
        <p:grpSpPr>
          <a:xfrm>
            <a:off x="8822736" y="4215965"/>
            <a:ext cx="3349773" cy="2337670"/>
            <a:chOff x="0" y="0"/>
            <a:chExt cx="3349772" cy="2337668"/>
          </a:xfrm>
        </p:grpSpPr>
        <p:sp>
          <p:nvSpPr>
            <p:cNvPr id="457" name="Sensación"/>
            <p:cNvSpPr txBox="1"/>
            <p:nvPr/>
          </p:nvSpPr>
          <p:spPr>
            <a:xfrm rot="5400000">
              <a:off x="-851335" y="851334"/>
              <a:ext cx="2337670" cy="635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3500">
                  <a:solidFill>
                    <a:srgbClr val="0365C0"/>
                  </a:solidFill>
                  <a:latin typeface="Helvetica"/>
                  <a:ea typeface="Helvetica"/>
                  <a:cs typeface="Helvetica"/>
                  <a:sym typeface="Helvetica"/>
                </a:defRPr>
              </a:lvl1pPr>
            </a:lstStyle>
            <a:p>
              <a:r>
                <a:t>Sensación</a:t>
              </a:r>
            </a:p>
          </p:txBody>
        </p:sp>
        <p:grpSp>
          <p:nvGrpSpPr>
            <p:cNvPr id="462" name="Grupo"/>
            <p:cNvGrpSpPr/>
            <p:nvPr/>
          </p:nvGrpSpPr>
          <p:grpSpPr>
            <a:xfrm>
              <a:off x="437680" y="140634"/>
              <a:ext cx="2912093" cy="2059547"/>
              <a:chOff x="-19049" y="0"/>
              <a:chExt cx="2912091" cy="2059545"/>
            </a:xfrm>
          </p:grpSpPr>
          <p:pic>
            <p:nvPicPr>
              <p:cNvPr id="458" name="Línea" descr="Línea"/>
              <p:cNvPicPr>
                <a:picLocks/>
              </p:cNvPicPr>
              <p:nvPr/>
            </p:nvPicPr>
            <p:blipFill>
              <a:blip r:embed="rId7">
                <a:extLst/>
              </a:blip>
              <a:stretch>
                <a:fillRect/>
              </a:stretch>
            </p:blipFill>
            <p:spPr>
              <a:xfrm>
                <a:off x="-19050" y="931334"/>
                <a:ext cx="446283" cy="193730"/>
              </a:xfrm>
              <a:prstGeom prst="rect">
                <a:avLst/>
              </a:prstGeom>
              <a:effectLst/>
            </p:spPr>
          </p:pic>
          <p:sp>
            <p:nvSpPr>
              <p:cNvPr id="460" name="sensoriedad"/>
              <p:cNvSpPr txBox="1"/>
              <p:nvPr/>
            </p:nvSpPr>
            <p:spPr>
              <a:xfrm rot="5400000">
                <a:off x="-343973" y="782122"/>
                <a:ext cx="2059546" cy="495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600">
                    <a:solidFill>
                      <a:srgbClr val="00882B"/>
                    </a:solidFill>
                    <a:latin typeface="Helvetica"/>
                    <a:ea typeface="Helvetica"/>
                    <a:cs typeface="Helvetica"/>
                    <a:sym typeface="Helvetica"/>
                  </a:defRPr>
                </a:lvl1pPr>
              </a:lstStyle>
              <a:p>
                <a:r>
                  <a:t>sensoriedad</a:t>
                </a:r>
              </a:p>
            </p:txBody>
          </p:sp>
          <p:pic>
            <p:nvPicPr>
              <p:cNvPr id="461" name="sentidos.jpg" descr="sentidos.jpg"/>
              <p:cNvPicPr>
                <a:picLocks noChangeAspect="1"/>
              </p:cNvPicPr>
              <p:nvPr/>
            </p:nvPicPr>
            <p:blipFill>
              <a:blip r:embed="rId9">
                <a:extLst/>
              </a:blip>
              <a:stretch>
                <a:fillRect/>
              </a:stretch>
            </p:blipFill>
            <p:spPr>
              <a:xfrm>
                <a:off x="957391" y="196349"/>
                <a:ext cx="1935651" cy="1663701"/>
              </a:xfrm>
              <a:prstGeom prst="rect">
                <a:avLst/>
              </a:prstGeom>
              <a:ln w="12700" cap="flat">
                <a:noFill/>
                <a:miter lim="400000"/>
              </a:ln>
              <a:effectLst/>
            </p:spPr>
          </p:pic>
        </p:grpSp>
      </p:grpSp>
      <p:grpSp>
        <p:nvGrpSpPr>
          <p:cNvPr id="536" name="Grupo"/>
          <p:cNvGrpSpPr/>
          <p:nvPr/>
        </p:nvGrpSpPr>
        <p:grpSpPr>
          <a:xfrm>
            <a:off x="3073802" y="2470532"/>
            <a:ext cx="6425254" cy="5954719"/>
            <a:chOff x="-58864" y="-57264"/>
            <a:chExt cx="6425253" cy="5954717"/>
          </a:xfrm>
        </p:grpSpPr>
        <p:pic>
          <p:nvPicPr>
            <p:cNvPr id="464" name="Línea" descr="Línea"/>
            <p:cNvPicPr>
              <a:picLocks/>
            </p:cNvPicPr>
            <p:nvPr/>
          </p:nvPicPr>
          <p:blipFill>
            <a:blip r:embed="rId10">
              <a:extLst/>
            </a:blip>
            <a:stretch>
              <a:fillRect/>
            </a:stretch>
          </p:blipFill>
          <p:spPr>
            <a:xfrm rot="18900000">
              <a:off x="3745869" y="568218"/>
              <a:ext cx="1821453" cy="140894"/>
            </a:xfrm>
            <a:prstGeom prst="rect">
              <a:avLst/>
            </a:prstGeom>
            <a:effectLst/>
          </p:spPr>
        </p:pic>
        <p:pic>
          <p:nvPicPr>
            <p:cNvPr id="466" name="Línea" descr="Línea"/>
            <p:cNvPicPr>
              <a:picLocks/>
            </p:cNvPicPr>
            <p:nvPr/>
          </p:nvPicPr>
          <p:blipFill>
            <a:blip r:embed="rId11">
              <a:extLst/>
            </a:blip>
            <a:stretch>
              <a:fillRect/>
            </a:stretch>
          </p:blipFill>
          <p:spPr>
            <a:xfrm rot="18900000">
              <a:off x="3870374" y="689800"/>
              <a:ext cx="1821453" cy="146740"/>
            </a:xfrm>
            <a:prstGeom prst="rect">
              <a:avLst/>
            </a:prstGeom>
            <a:effectLst/>
          </p:spPr>
        </p:pic>
        <p:pic>
          <p:nvPicPr>
            <p:cNvPr id="468" name="Línea" descr="Línea"/>
            <p:cNvPicPr>
              <a:picLocks/>
            </p:cNvPicPr>
            <p:nvPr/>
          </p:nvPicPr>
          <p:blipFill>
            <a:blip r:embed="rId10">
              <a:extLst/>
            </a:blip>
            <a:stretch>
              <a:fillRect/>
            </a:stretch>
          </p:blipFill>
          <p:spPr>
            <a:xfrm rot="18900000">
              <a:off x="3999869" y="822218"/>
              <a:ext cx="1821453" cy="140894"/>
            </a:xfrm>
            <a:prstGeom prst="rect">
              <a:avLst/>
            </a:prstGeom>
            <a:effectLst/>
          </p:spPr>
        </p:pic>
        <p:pic>
          <p:nvPicPr>
            <p:cNvPr id="470" name="Línea" descr="Línea"/>
            <p:cNvPicPr>
              <a:picLocks/>
            </p:cNvPicPr>
            <p:nvPr/>
          </p:nvPicPr>
          <p:blipFill>
            <a:blip r:embed="rId11">
              <a:extLst/>
            </a:blip>
            <a:stretch>
              <a:fillRect/>
            </a:stretch>
          </p:blipFill>
          <p:spPr>
            <a:xfrm rot="18900000">
              <a:off x="4124374" y="943800"/>
              <a:ext cx="1821453" cy="146740"/>
            </a:xfrm>
            <a:prstGeom prst="rect">
              <a:avLst/>
            </a:prstGeom>
            <a:effectLst/>
          </p:spPr>
        </p:pic>
        <p:pic>
          <p:nvPicPr>
            <p:cNvPr id="472" name="Línea" descr="Línea"/>
            <p:cNvPicPr>
              <a:picLocks/>
            </p:cNvPicPr>
            <p:nvPr/>
          </p:nvPicPr>
          <p:blipFill>
            <a:blip r:embed="rId10">
              <a:extLst/>
            </a:blip>
            <a:stretch>
              <a:fillRect/>
            </a:stretch>
          </p:blipFill>
          <p:spPr>
            <a:xfrm rot="18900000">
              <a:off x="4253869" y="1076218"/>
              <a:ext cx="1821453" cy="140894"/>
            </a:xfrm>
            <a:prstGeom prst="rect">
              <a:avLst/>
            </a:prstGeom>
            <a:effectLst/>
          </p:spPr>
        </p:pic>
        <p:pic>
          <p:nvPicPr>
            <p:cNvPr id="474" name="Línea" descr="Línea"/>
            <p:cNvPicPr>
              <a:picLocks/>
            </p:cNvPicPr>
            <p:nvPr/>
          </p:nvPicPr>
          <p:blipFill>
            <a:blip r:embed="rId11">
              <a:extLst/>
            </a:blip>
            <a:stretch>
              <a:fillRect/>
            </a:stretch>
          </p:blipFill>
          <p:spPr>
            <a:xfrm rot="18900000">
              <a:off x="4378374" y="1197800"/>
              <a:ext cx="1821453" cy="146740"/>
            </a:xfrm>
            <a:prstGeom prst="rect">
              <a:avLst/>
            </a:prstGeom>
            <a:effectLst/>
          </p:spPr>
        </p:pic>
        <p:pic>
          <p:nvPicPr>
            <p:cNvPr id="476" name="Línea" descr="Línea"/>
            <p:cNvPicPr>
              <a:picLocks/>
            </p:cNvPicPr>
            <p:nvPr/>
          </p:nvPicPr>
          <p:blipFill>
            <a:blip r:embed="rId10">
              <a:extLst/>
            </a:blip>
            <a:stretch>
              <a:fillRect/>
            </a:stretch>
          </p:blipFill>
          <p:spPr>
            <a:xfrm rot="18900000">
              <a:off x="4507869" y="1330218"/>
              <a:ext cx="1821453" cy="140894"/>
            </a:xfrm>
            <a:prstGeom prst="rect">
              <a:avLst/>
            </a:prstGeom>
            <a:effectLst/>
          </p:spPr>
        </p:pic>
        <p:pic>
          <p:nvPicPr>
            <p:cNvPr id="478" name="Línea" descr="Línea"/>
            <p:cNvPicPr>
              <a:picLocks/>
            </p:cNvPicPr>
            <p:nvPr/>
          </p:nvPicPr>
          <p:blipFill>
            <a:blip r:embed="rId11">
              <a:extLst/>
            </a:blip>
            <a:stretch>
              <a:fillRect/>
            </a:stretch>
          </p:blipFill>
          <p:spPr>
            <a:xfrm rot="18900000">
              <a:off x="4632374" y="1451800"/>
              <a:ext cx="1821453" cy="146740"/>
            </a:xfrm>
            <a:prstGeom prst="rect">
              <a:avLst/>
            </a:prstGeom>
            <a:effectLst/>
          </p:spPr>
        </p:pic>
        <p:pic>
          <p:nvPicPr>
            <p:cNvPr id="480" name="Línea" descr="Línea"/>
            <p:cNvPicPr>
              <a:picLocks/>
            </p:cNvPicPr>
            <p:nvPr/>
          </p:nvPicPr>
          <p:blipFill>
            <a:blip r:embed="rId10">
              <a:extLst/>
            </a:blip>
            <a:stretch>
              <a:fillRect/>
            </a:stretch>
          </p:blipFill>
          <p:spPr>
            <a:xfrm rot="18900000">
              <a:off x="4761869" y="1584218"/>
              <a:ext cx="1821453" cy="140894"/>
            </a:xfrm>
            <a:prstGeom prst="rect">
              <a:avLst/>
            </a:prstGeom>
            <a:effectLst/>
          </p:spPr>
        </p:pic>
        <p:pic>
          <p:nvPicPr>
            <p:cNvPr id="482" name="Línea" descr="Línea"/>
            <p:cNvPicPr>
              <a:picLocks/>
            </p:cNvPicPr>
            <p:nvPr/>
          </p:nvPicPr>
          <p:blipFill>
            <a:blip r:embed="rId10">
              <a:extLst/>
            </a:blip>
            <a:stretch>
              <a:fillRect/>
            </a:stretch>
          </p:blipFill>
          <p:spPr>
            <a:xfrm rot="13620000">
              <a:off x="-293219" y="1566319"/>
              <a:ext cx="1821452" cy="140894"/>
            </a:xfrm>
            <a:prstGeom prst="rect">
              <a:avLst/>
            </a:prstGeom>
            <a:effectLst/>
          </p:spPr>
        </p:pic>
        <p:pic>
          <p:nvPicPr>
            <p:cNvPr id="484" name="Línea" descr="Línea"/>
            <p:cNvPicPr>
              <a:picLocks/>
            </p:cNvPicPr>
            <p:nvPr/>
          </p:nvPicPr>
          <p:blipFill>
            <a:blip r:embed="rId11">
              <a:extLst/>
            </a:blip>
            <a:stretch>
              <a:fillRect/>
            </a:stretch>
          </p:blipFill>
          <p:spPr>
            <a:xfrm rot="13620000">
              <a:off x="-164445" y="1443312"/>
              <a:ext cx="1821453" cy="146740"/>
            </a:xfrm>
            <a:prstGeom prst="rect">
              <a:avLst/>
            </a:prstGeom>
            <a:effectLst/>
          </p:spPr>
        </p:pic>
        <p:pic>
          <p:nvPicPr>
            <p:cNvPr id="486" name="Línea" descr="Línea"/>
            <p:cNvPicPr>
              <a:picLocks/>
            </p:cNvPicPr>
            <p:nvPr/>
          </p:nvPicPr>
          <p:blipFill>
            <a:blip r:embed="rId10">
              <a:extLst/>
            </a:blip>
            <a:stretch>
              <a:fillRect/>
            </a:stretch>
          </p:blipFill>
          <p:spPr>
            <a:xfrm rot="13620000">
              <a:off x="-30509" y="1321338"/>
              <a:ext cx="1821452" cy="140894"/>
            </a:xfrm>
            <a:prstGeom prst="rect">
              <a:avLst/>
            </a:prstGeom>
            <a:effectLst/>
          </p:spPr>
        </p:pic>
        <p:pic>
          <p:nvPicPr>
            <p:cNvPr id="488" name="Línea" descr="Línea"/>
            <p:cNvPicPr>
              <a:picLocks/>
            </p:cNvPicPr>
            <p:nvPr/>
          </p:nvPicPr>
          <p:blipFill>
            <a:blip r:embed="rId11">
              <a:extLst/>
            </a:blip>
            <a:stretch>
              <a:fillRect/>
            </a:stretch>
          </p:blipFill>
          <p:spPr>
            <a:xfrm rot="13620000">
              <a:off x="98265" y="1198331"/>
              <a:ext cx="1821452" cy="146740"/>
            </a:xfrm>
            <a:prstGeom prst="rect">
              <a:avLst/>
            </a:prstGeom>
            <a:effectLst/>
          </p:spPr>
        </p:pic>
        <p:pic>
          <p:nvPicPr>
            <p:cNvPr id="490" name="Línea" descr="Línea"/>
            <p:cNvPicPr>
              <a:picLocks/>
            </p:cNvPicPr>
            <p:nvPr/>
          </p:nvPicPr>
          <p:blipFill>
            <a:blip r:embed="rId10">
              <a:extLst/>
            </a:blip>
            <a:stretch>
              <a:fillRect/>
            </a:stretch>
          </p:blipFill>
          <p:spPr>
            <a:xfrm rot="13620000">
              <a:off x="232201" y="1076357"/>
              <a:ext cx="1821452" cy="140894"/>
            </a:xfrm>
            <a:prstGeom prst="rect">
              <a:avLst/>
            </a:prstGeom>
            <a:effectLst/>
          </p:spPr>
        </p:pic>
        <p:pic>
          <p:nvPicPr>
            <p:cNvPr id="492" name="Línea" descr="Línea"/>
            <p:cNvPicPr>
              <a:picLocks/>
            </p:cNvPicPr>
            <p:nvPr/>
          </p:nvPicPr>
          <p:blipFill>
            <a:blip r:embed="rId11">
              <a:extLst/>
            </a:blip>
            <a:stretch>
              <a:fillRect/>
            </a:stretch>
          </p:blipFill>
          <p:spPr>
            <a:xfrm rot="13620000">
              <a:off x="360975" y="953351"/>
              <a:ext cx="1821452" cy="146739"/>
            </a:xfrm>
            <a:prstGeom prst="rect">
              <a:avLst/>
            </a:prstGeom>
            <a:effectLst/>
          </p:spPr>
        </p:pic>
        <p:pic>
          <p:nvPicPr>
            <p:cNvPr id="494" name="Línea" descr="Línea"/>
            <p:cNvPicPr>
              <a:picLocks/>
            </p:cNvPicPr>
            <p:nvPr/>
          </p:nvPicPr>
          <p:blipFill>
            <a:blip r:embed="rId10">
              <a:extLst/>
            </a:blip>
            <a:stretch>
              <a:fillRect/>
            </a:stretch>
          </p:blipFill>
          <p:spPr>
            <a:xfrm rot="13620000">
              <a:off x="494910" y="831376"/>
              <a:ext cx="1821453" cy="140895"/>
            </a:xfrm>
            <a:prstGeom prst="rect">
              <a:avLst/>
            </a:prstGeom>
            <a:effectLst/>
          </p:spPr>
        </p:pic>
        <p:pic>
          <p:nvPicPr>
            <p:cNvPr id="496" name="Línea" descr="Línea"/>
            <p:cNvPicPr>
              <a:picLocks/>
            </p:cNvPicPr>
            <p:nvPr/>
          </p:nvPicPr>
          <p:blipFill>
            <a:blip r:embed="rId11">
              <a:extLst/>
            </a:blip>
            <a:stretch>
              <a:fillRect/>
            </a:stretch>
          </p:blipFill>
          <p:spPr>
            <a:xfrm rot="13620000">
              <a:off x="623685" y="708370"/>
              <a:ext cx="1821452" cy="146739"/>
            </a:xfrm>
            <a:prstGeom prst="rect">
              <a:avLst/>
            </a:prstGeom>
            <a:effectLst/>
          </p:spPr>
        </p:pic>
        <p:pic>
          <p:nvPicPr>
            <p:cNvPr id="498" name="Línea" descr="Línea"/>
            <p:cNvPicPr>
              <a:picLocks/>
            </p:cNvPicPr>
            <p:nvPr/>
          </p:nvPicPr>
          <p:blipFill>
            <a:blip r:embed="rId10">
              <a:extLst/>
            </a:blip>
            <a:stretch>
              <a:fillRect/>
            </a:stretch>
          </p:blipFill>
          <p:spPr>
            <a:xfrm rot="13620000">
              <a:off x="757620" y="586395"/>
              <a:ext cx="1821452" cy="140895"/>
            </a:xfrm>
            <a:prstGeom prst="rect">
              <a:avLst/>
            </a:prstGeom>
            <a:effectLst/>
          </p:spPr>
        </p:pic>
        <p:pic>
          <p:nvPicPr>
            <p:cNvPr id="500" name="Línea" descr="Línea"/>
            <p:cNvPicPr>
              <a:picLocks/>
            </p:cNvPicPr>
            <p:nvPr/>
          </p:nvPicPr>
          <p:blipFill>
            <a:blip r:embed="rId10">
              <a:extLst/>
            </a:blip>
            <a:stretch>
              <a:fillRect/>
            </a:stretch>
          </p:blipFill>
          <p:spPr>
            <a:xfrm rot="13560000">
              <a:off x="3737080" y="5122948"/>
              <a:ext cx="1821452" cy="140895"/>
            </a:xfrm>
            <a:prstGeom prst="rect">
              <a:avLst/>
            </a:prstGeom>
            <a:effectLst/>
          </p:spPr>
        </p:pic>
        <p:pic>
          <p:nvPicPr>
            <p:cNvPr id="502" name="Línea" descr="Línea"/>
            <p:cNvPicPr>
              <a:picLocks/>
            </p:cNvPicPr>
            <p:nvPr/>
          </p:nvPicPr>
          <p:blipFill>
            <a:blip r:embed="rId11">
              <a:extLst/>
            </a:blip>
            <a:stretch>
              <a:fillRect/>
            </a:stretch>
          </p:blipFill>
          <p:spPr>
            <a:xfrm rot="13560000">
              <a:off x="3863738" y="4997713"/>
              <a:ext cx="1821453" cy="146739"/>
            </a:xfrm>
            <a:prstGeom prst="rect">
              <a:avLst/>
            </a:prstGeom>
            <a:effectLst/>
          </p:spPr>
        </p:pic>
        <p:pic>
          <p:nvPicPr>
            <p:cNvPr id="504" name="Línea" descr="Línea"/>
            <p:cNvPicPr>
              <a:picLocks/>
            </p:cNvPicPr>
            <p:nvPr/>
          </p:nvPicPr>
          <p:blipFill>
            <a:blip r:embed="rId10">
              <a:extLst/>
            </a:blip>
            <a:stretch>
              <a:fillRect/>
            </a:stretch>
          </p:blipFill>
          <p:spPr>
            <a:xfrm rot="13560000">
              <a:off x="3995474" y="4873420"/>
              <a:ext cx="1821452" cy="140894"/>
            </a:xfrm>
            <a:prstGeom prst="rect">
              <a:avLst/>
            </a:prstGeom>
            <a:effectLst/>
          </p:spPr>
        </p:pic>
        <p:pic>
          <p:nvPicPr>
            <p:cNvPr id="506" name="Línea" descr="Línea"/>
            <p:cNvPicPr>
              <a:picLocks/>
            </p:cNvPicPr>
            <p:nvPr/>
          </p:nvPicPr>
          <p:blipFill>
            <a:blip r:embed="rId11">
              <a:extLst/>
            </a:blip>
            <a:stretch>
              <a:fillRect/>
            </a:stretch>
          </p:blipFill>
          <p:spPr>
            <a:xfrm rot="13560000">
              <a:off x="4122133" y="4748184"/>
              <a:ext cx="1821452" cy="146740"/>
            </a:xfrm>
            <a:prstGeom prst="rect">
              <a:avLst/>
            </a:prstGeom>
            <a:effectLst/>
          </p:spPr>
        </p:pic>
        <p:pic>
          <p:nvPicPr>
            <p:cNvPr id="508" name="Línea" descr="Línea"/>
            <p:cNvPicPr>
              <a:picLocks/>
            </p:cNvPicPr>
            <p:nvPr/>
          </p:nvPicPr>
          <p:blipFill>
            <a:blip r:embed="rId10">
              <a:extLst/>
            </a:blip>
            <a:stretch>
              <a:fillRect/>
            </a:stretch>
          </p:blipFill>
          <p:spPr>
            <a:xfrm rot="13560000">
              <a:off x="4253868" y="4623892"/>
              <a:ext cx="1821452" cy="140894"/>
            </a:xfrm>
            <a:prstGeom prst="rect">
              <a:avLst/>
            </a:prstGeom>
            <a:effectLst/>
          </p:spPr>
        </p:pic>
        <p:pic>
          <p:nvPicPr>
            <p:cNvPr id="510" name="Línea" descr="Línea"/>
            <p:cNvPicPr>
              <a:picLocks/>
            </p:cNvPicPr>
            <p:nvPr/>
          </p:nvPicPr>
          <p:blipFill>
            <a:blip r:embed="rId11">
              <a:extLst/>
            </a:blip>
            <a:stretch>
              <a:fillRect/>
            </a:stretch>
          </p:blipFill>
          <p:spPr>
            <a:xfrm rot="13560000">
              <a:off x="4380527" y="4498656"/>
              <a:ext cx="1821452" cy="146740"/>
            </a:xfrm>
            <a:prstGeom prst="rect">
              <a:avLst/>
            </a:prstGeom>
            <a:effectLst/>
          </p:spPr>
        </p:pic>
        <p:pic>
          <p:nvPicPr>
            <p:cNvPr id="512" name="Línea" descr="Línea"/>
            <p:cNvPicPr>
              <a:picLocks/>
            </p:cNvPicPr>
            <p:nvPr/>
          </p:nvPicPr>
          <p:blipFill>
            <a:blip r:embed="rId10">
              <a:extLst/>
            </a:blip>
            <a:stretch>
              <a:fillRect/>
            </a:stretch>
          </p:blipFill>
          <p:spPr>
            <a:xfrm rot="13560000">
              <a:off x="4512263" y="4374363"/>
              <a:ext cx="1821452" cy="140894"/>
            </a:xfrm>
            <a:prstGeom prst="rect">
              <a:avLst/>
            </a:prstGeom>
            <a:effectLst/>
          </p:spPr>
        </p:pic>
        <p:pic>
          <p:nvPicPr>
            <p:cNvPr id="514" name="Línea" descr="Línea"/>
            <p:cNvPicPr>
              <a:picLocks/>
            </p:cNvPicPr>
            <p:nvPr/>
          </p:nvPicPr>
          <p:blipFill>
            <a:blip r:embed="rId11">
              <a:extLst/>
            </a:blip>
            <a:stretch>
              <a:fillRect/>
            </a:stretch>
          </p:blipFill>
          <p:spPr>
            <a:xfrm rot="13560000">
              <a:off x="4638921" y="4249128"/>
              <a:ext cx="1821453" cy="146739"/>
            </a:xfrm>
            <a:prstGeom prst="rect">
              <a:avLst/>
            </a:prstGeom>
            <a:effectLst/>
          </p:spPr>
        </p:pic>
        <p:pic>
          <p:nvPicPr>
            <p:cNvPr id="516" name="Línea" descr="Línea"/>
            <p:cNvPicPr>
              <a:picLocks/>
            </p:cNvPicPr>
            <p:nvPr/>
          </p:nvPicPr>
          <p:blipFill>
            <a:blip r:embed="rId10">
              <a:extLst/>
            </a:blip>
            <a:stretch>
              <a:fillRect/>
            </a:stretch>
          </p:blipFill>
          <p:spPr>
            <a:xfrm rot="13560000">
              <a:off x="4770657" y="4124835"/>
              <a:ext cx="1821452" cy="140894"/>
            </a:xfrm>
            <a:prstGeom prst="rect">
              <a:avLst/>
            </a:prstGeom>
            <a:effectLst/>
          </p:spPr>
        </p:pic>
        <p:pic>
          <p:nvPicPr>
            <p:cNvPr id="518" name="Línea" descr="Línea"/>
            <p:cNvPicPr>
              <a:picLocks/>
            </p:cNvPicPr>
            <p:nvPr/>
          </p:nvPicPr>
          <p:blipFill>
            <a:blip r:embed="rId10">
              <a:extLst/>
            </a:blip>
            <a:stretch>
              <a:fillRect/>
            </a:stretch>
          </p:blipFill>
          <p:spPr>
            <a:xfrm rot="18900000">
              <a:off x="-275797" y="4115751"/>
              <a:ext cx="1821452" cy="140895"/>
            </a:xfrm>
            <a:prstGeom prst="rect">
              <a:avLst/>
            </a:prstGeom>
            <a:effectLst/>
          </p:spPr>
        </p:pic>
        <p:pic>
          <p:nvPicPr>
            <p:cNvPr id="520" name="Línea" descr="Línea"/>
            <p:cNvPicPr>
              <a:picLocks/>
            </p:cNvPicPr>
            <p:nvPr/>
          </p:nvPicPr>
          <p:blipFill>
            <a:blip r:embed="rId11">
              <a:extLst/>
            </a:blip>
            <a:stretch>
              <a:fillRect/>
            </a:stretch>
          </p:blipFill>
          <p:spPr>
            <a:xfrm rot="18900000">
              <a:off x="-151292" y="4237334"/>
              <a:ext cx="1821452" cy="146739"/>
            </a:xfrm>
            <a:prstGeom prst="rect">
              <a:avLst/>
            </a:prstGeom>
            <a:effectLst/>
          </p:spPr>
        </p:pic>
        <p:pic>
          <p:nvPicPr>
            <p:cNvPr id="522" name="Línea" descr="Línea"/>
            <p:cNvPicPr>
              <a:picLocks/>
            </p:cNvPicPr>
            <p:nvPr/>
          </p:nvPicPr>
          <p:blipFill>
            <a:blip r:embed="rId10">
              <a:extLst/>
            </a:blip>
            <a:stretch>
              <a:fillRect/>
            </a:stretch>
          </p:blipFill>
          <p:spPr>
            <a:xfrm rot="18900000">
              <a:off x="-21797" y="4369751"/>
              <a:ext cx="1821452" cy="140895"/>
            </a:xfrm>
            <a:prstGeom prst="rect">
              <a:avLst/>
            </a:prstGeom>
            <a:effectLst/>
          </p:spPr>
        </p:pic>
        <p:pic>
          <p:nvPicPr>
            <p:cNvPr id="524" name="Línea" descr="Línea"/>
            <p:cNvPicPr>
              <a:picLocks/>
            </p:cNvPicPr>
            <p:nvPr/>
          </p:nvPicPr>
          <p:blipFill>
            <a:blip r:embed="rId11">
              <a:extLst/>
            </a:blip>
            <a:stretch>
              <a:fillRect/>
            </a:stretch>
          </p:blipFill>
          <p:spPr>
            <a:xfrm rot="18900000">
              <a:off x="102708" y="4491334"/>
              <a:ext cx="1821452" cy="146739"/>
            </a:xfrm>
            <a:prstGeom prst="rect">
              <a:avLst/>
            </a:prstGeom>
            <a:effectLst/>
          </p:spPr>
        </p:pic>
        <p:pic>
          <p:nvPicPr>
            <p:cNvPr id="526" name="Línea" descr="Línea"/>
            <p:cNvPicPr>
              <a:picLocks/>
            </p:cNvPicPr>
            <p:nvPr/>
          </p:nvPicPr>
          <p:blipFill>
            <a:blip r:embed="rId10">
              <a:extLst/>
            </a:blip>
            <a:stretch>
              <a:fillRect/>
            </a:stretch>
          </p:blipFill>
          <p:spPr>
            <a:xfrm rot="18900000">
              <a:off x="232203" y="4623751"/>
              <a:ext cx="1821452" cy="140895"/>
            </a:xfrm>
            <a:prstGeom prst="rect">
              <a:avLst/>
            </a:prstGeom>
            <a:effectLst/>
          </p:spPr>
        </p:pic>
        <p:pic>
          <p:nvPicPr>
            <p:cNvPr id="528" name="Línea" descr="Línea"/>
            <p:cNvPicPr>
              <a:picLocks/>
            </p:cNvPicPr>
            <p:nvPr/>
          </p:nvPicPr>
          <p:blipFill>
            <a:blip r:embed="rId11">
              <a:extLst/>
            </a:blip>
            <a:stretch>
              <a:fillRect/>
            </a:stretch>
          </p:blipFill>
          <p:spPr>
            <a:xfrm rot="18900000">
              <a:off x="356708" y="4745334"/>
              <a:ext cx="1821452" cy="146739"/>
            </a:xfrm>
            <a:prstGeom prst="rect">
              <a:avLst/>
            </a:prstGeom>
            <a:effectLst/>
          </p:spPr>
        </p:pic>
        <p:pic>
          <p:nvPicPr>
            <p:cNvPr id="530" name="Línea" descr="Línea"/>
            <p:cNvPicPr>
              <a:picLocks/>
            </p:cNvPicPr>
            <p:nvPr/>
          </p:nvPicPr>
          <p:blipFill>
            <a:blip r:embed="rId10">
              <a:extLst/>
            </a:blip>
            <a:stretch>
              <a:fillRect/>
            </a:stretch>
          </p:blipFill>
          <p:spPr>
            <a:xfrm rot="18900000">
              <a:off x="486203" y="4877751"/>
              <a:ext cx="1821452" cy="140895"/>
            </a:xfrm>
            <a:prstGeom prst="rect">
              <a:avLst/>
            </a:prstGeom>
            <a:effectLst/>
          </p:spPr>
        </p:pic>
        <p:pic>
          <p:nvPicPr>
            <p:cNvPr id="532" name="Línea" descr="Línea"/>
            <p:cNvPicPr>
              <a:picLocks/>
            </p:cNvPicPr>
            <p:nvPr/>
          </p:nvPicPr>
          <p:blipFill>
            <a:blip r:embed="rId11">
              <a:extLst/>
            </a:blip>
            <a:stretch>
              <a:fillRect/>
            </a:stretch>
          </p:blipFill>
          <p:spPr>
            <a:xfrm rot="18900000">
              <a:off x="610708" y="4999334"/>
              <a:ext cx="1821452" cy="146739"/>
            </a:xfrm>
            <a:prstGeom prst="rect">
              <a:avLst/>
            </a:prstGeom>
            <a:effectLst/>
          </p:spPr>
        </p:pic>
        <p:pic>
          <p:nvPicPr>
            <p:cNvPr id="534" name="Línea" descr="Línea"/>
            <p:cNvPicPr>
              <a:picLocks/>
            </p:cNvPicPr>
            <p:nvPr/>
          </p:nvPicPr>
          <p:blipFill>
            <a:blip r:embed="rId10">
              <a:extLst/>
            </a:blip>
            <a:stretch>
              <a:fillRect/>
            </a:stretch>
          </p:blipFill>
          <p:spPr>
            <a:xfrm rot="18900000">
              <a:off x="740203" y="5131751"/>
              <a:ext cx="1821452" cy="140895"/>
            </a:xfrm>
            <a:prstGeom prst="rect">
              <a:avLst/>
            </a:prstGeom>
            <a:effectLst/>
          </p:spPr>
        </p:pic>
      </p:grpSp>
      <p:sp>
        <p:nvSpPr>
          <p:cNvPr id="537" name="Teoría de la Conciencia"/>
          <p:cNvSpPr txBox="1"/>
          <p:nvPr/>
        </p:nvSpPr>
        <p:spPr>
          <a:xfrm>
            <a:off x="918349" y="196849"/>
            <a:ext cx="11217248" cy="10795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6400">
                <a:solidFill>
                  <a:schemeClr val="accent4">
                    <a:hueOff val="-1081314"/>
                    <a:satOff val="4338"/>
                    <a:lumOff val="-8931"/>
                  </a:schemeClr>
                </a:solidFill>
                <a:latin typeface="Helvetica"/>
                <a:ea typeface="Helvetica"/>
                <a:cs typeface="Helvetica"/>
                <a:sym typeface="Helvetica"/>
              </a:defRPr>
            </a:lvl1pPr>
          </a:lstStyle>
          <a:p>
            <a:r>
              <a:t>Teoría de la Conciencia</a:t>
            </a:r>
          </a:p>
        </p:txBody>
      </p:sp>
      <p:pic>
        <p:nvPicPr>
          <p:cNvPr id="538" name="Imagen" descr="Imagen"/>
          <p:cNvPicPr>
            <a:picLocks noChangeAspect="1"/>
          </p:cNvPicPr>
          <p:nvPr/>
        </p:nvPicPr>
        <p:blipFill>
          <a:blip r:embed="rId12">
            <a:extLst/>
          </a:blip>
          <a:stretch>
            <a:fillRect/>
          </a:stretch>
        </p:blipFill>
        <p:spPr>
          <a:xfrm>
            <a:off x="7696200" y="1174750"/>
            <a:ext cx="1143000" cy="1130300"/>
          </a:xfrm>
          <a:prstGeom prst="rect">
            <a:avLst/>
          </a:prstGeom>
          <a:ln w="12700">
            <a:miter lim="400000"/>
          </a:ln>
        </p:spPr>
      </p:pic>
      <p:pic>
        <p:nvPicPr>
          <p:cNvPr id="539" name="paloma.gif" descr="paloma.gif"/>
          <p:cNvPicPr>
            <a:picLocks/>
          </p:cNvPicPr>
          <p:nvPr/>
        </p:nvPicPr>
        <p:blipFill>
          <a:blip r:embed="rId13">
            <a:extLst/>
          </a:blip>
          <a:stretch>
            <a:fillRect/>
          </a:stretch>
        </p:blipFill>
        <p:spPr>
          <a:xfrm>
            <a:off x="584200" y="3606800"/>
            <a:ext cx="1701800" cy="1257300"/>
          </a:xfrm>
          <a:prstGeom prst="rect">
            <a:avLst/>
          </a:prstGeom>
          <a:ln w="12700">
            <a:miter lim="400000"/>
          </a:ln>
        </p:spPr>
      </p:pic>
      <p:pic>
        <p:nvPicPr>
          <p:cNvPr id="540" name="004.gif" descr="004.gif"/>
          <p:cNvPicPr>
            <a:picLocks/>
          </p:cNvPicPr>
          <p:nvPr/>
        </p:nvPicPr>
        <p:blipFill>
          <a:blip r:embed="rId14">
            <a:extLst/>
          </a:blip>
          <a:stretch>
            <a:fillRect/>
          </a:stretch>
        </p:blipFill>
        <p:spPr>
          <a:xfrm>
            <a:off x="10718800" y="3460750"/>
            <a:ext cx="1016000" cy="1016000"/>
          </a:xfrm>
          <a:prstGeom prst="rect">
            <a:avLst/>
          </a:prstGeom>
          <a:ln w="12700">
            <a:miter lim="400000"/>
          </a:ln>
        </p:spPr>
      </p:pic>
      <p:pic>
        <p:nvPicPr>
          <p:cNvPr id="541" name="AGUA3.gif" descr="AGUA3.gif"/>
          <p:cNvPicPr>
            <a:picLocks/>
          </p:cNvPicPr>
          <p:nvPr/>
        </p:nvPicPr>
        <p:blipFill>
          <a:blip r:embed="rId15">
            <a:extLst/>
          </a:blip>
          <a:stretch>
            <a:fillRect/>
          </a:stretch>
        </p:blipFill>
        <p:spPr>
          <a:xfrm>
            <a:off x="8974454" y="8108950"/>
            <a:ext cx="847726" cy="11303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2" nodeType="clickEffect">
                                  <p:stCondLst>
                                    <p:cond delay="0"/>
                                  </p:stCondLst>
                                  <p:iterate>
                                    <p:tmAbs val="0"/>
                                  </p:iterate>
                                  <p:childTnLst>
                                    <p:set>
                                      <p:cBhvr>
                                        <p:cTn id="10" fill="hold"/>
                                        <p:tgtEl>
                                          <p:spTgt spid="442"/>
                                        </p:tgtEl>
                                        <p:attrNameLst>
                                          <p:attrName>style.visibility</p:attrName>
                                        </p:attrNameLst>
                                      </p:cBhvr>
                                      <p:to>
                                        <p:strVal val="visible"/>
                                      </p:to>
                                    </p:set>
                                    <p:animEffect transition="in" filter="wipe(down)">
                                      <p:cBhvr>
                                        <p:cTn id="11" dur="2500"/>
                                        <p:tgtEl>
                                          <p:spTgt spid="442"/>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3" nodeType="clickEffect">
                                  <p:stCondLst>
                                    <p:cond delay="0"/>
                                  </p:stCondLst>
                                  <p:iterate>
                                    <p:tmAbs val="0"/>
                                  </p:iterate>
                                  <p:childTnLst>
                                    <p:set>
                                      <p:cBhvr>
                                        <p:cTn id="15" fill="hold"/>
                                        <p:tgtEl>
                                          <p:spTgt spid="449"/>
                                        </p:tgtEl>
                                        <p:attrNameLst>
                                          <p:attrName>style.visibility</p:attrName>
                                        </p:attrNameLst>
                                      </p:cBhvr>
                                      <p:to>
                                        <p:strVal val="visible"/>
                                      </p:to>
                                    </p:set>
                                    <p:anim calcmode="lin" valueType="num">
                                      <p:cBhvr>
                                        <p:cTn id="16" dur="1000" fill="hold"/>
                                        <p:tgtEl>
                                          <p:spTgt spid="449"/>
                                        </p:tgtEl>
                                        <p:attrNameLst>
                                          <p:attrName>ppt_w</p:attrName>
                                        </p:attrNameLst>
                                      </p:cBhvr>
                                      <p:tavLst>
                                        <p:tav tm="0">
                                          <p:val>
                                            <p:fltVal val="0"/>
                                          </p:val>
                                        </p:tav>
                                        <p:tav tm="100000">
                                          <p:val>
                                            <p:strVal val="#ppt_w"/>
                                          </p:val>
                                        </p:tav>
                                      </p:tavLst>
                                    </p:anim>
                                    <p:anim calcmode="lin" valueType="num">
                                      <p:cBhvr>
                                        <p:cTn id="17" dur="1000" fill="hold"/>
                                        <p:tgtEl>
                                          <p:spTgt spid="449"/>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4" nodeType="clickEffect">
                                  <p:stCondLst>
                                    <p:cond delay="0"/>
                                  </p:stCondLst>
                                  <p:iterate>
                                    <p:tmAbs val="0"/>
                                  </p:iterate>
                                  <p:childTnLst>
                                    <p:set>
                                      <p:cBhvr>
                                        <p:cTn id="21" fill="hold"/>
                                        <p:tgtEl>
                                          <p:spTgt spid="456"/>
                                        </p:tgtEl>
                                        <p:attrNameLst>
                                          <p:attrName>style.visibility</p:attrName>
                                        </p:attrNameLst>
                                      </p:cBhvr>
                                      <p:to>
                                        <p:strVal val="visible"/>
                                      </p:to>
                                    </p:set>
                                    <p:anim calcmode="lin" valueType="num">
                                      <p:cBhvr>
                                        <p:cTn id="22" dur="750" fill="hold"/>
                                        <p:tgtEl>
                                          <p:spTgt spid="456"/>
                                        </p:tgtEl>
                                        <p:attrNameLst>
                                          <p:attrName>ppt_w</p:attrName>
                                        </p:attrNameLst>
                                      </p:cBhvr>
                                      <p:tavLst>
                                        <p:tav tm="0">
                                          <p:val>
                                            <p:fltVal val="0"/>
                                          </p:val>
                                        </p:tav>
                                        <p:tav tm="100000">
                                          <p:val>
                                            <p:strVal val="#ppt_w"/>
                                          </p:val>
                                        </p:tav>
                                      </p:tavLst>
                                    </p:anim>
                                    <p:anim calcmode="lin" valueType="num">
                                      <p:cBhvr>
                                        <p:cTn id="23" dur="750" fill="hold"/>
                                        <p:tgtEl>
                                          <p:spTgt spid="456"/>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5" nodeType="clickEffect">
                                  <p:stCondLst>
                                    <p:cond delay="0"/>
                                  </p:stCondLst>
                                  <p:iterate>
                                    <p:tmAbs val="0"/>
                                  </p:iterate>
                                  <p:childTnLst>
                                    <p:set>
                                      <p:cBhvr>
                                        <p:cTn id="27" fill="hold"/>
                                        <p:tgtEl>
                                          <p:spTgt spid="463"/>
                                        </p:tgtEl>
                                        <p:attrNameLst>
                                          <p:attrName>style.visibility</p:attrName>
                                        </p:attrNameLst>
                                      </p:cBhvr>
                                      <p:to>
                                        <p:strVal val="visible"/>
                                      </p:to>
                                    </p:set>
                                    <p:anim calcmode="lin" valueType="num">
                                      <p:cBhvr>
                                        <p:cTn id="28" dur="1000" fill="hold"/>
                                        <p:tgtEl>
                                          <p:spTgt spid="463"/>
                                        </p:tgtEl>
                                        <p:attrNameLst>
                                          <p:attrName>ppt_w</p:attrName>
                                        </p:attrNameLst>
                                      </p:cBhvr>
                                      <p:tavLst>
                                        <p:tav tm="0">
                                          <p:val>
                                            <p:fltVal val="0"/>
                                          </p:val>
                                        </p:tav>
                                        <p:tav tm="100000">
                                          <p:val>
                                            <p:strVal val="#ppt_w"/>
                                          </p:val>
                                        </p:tav>
                                      </p:tavLst>
                                    </p:anim>
                                    <p:anim calcmode="lin" valueType="num">
                                      <p:cBhvr>
                                        <p:cTn id="29" dur="1000" fill="hold"/>
                                        <p:tgtEl>
                                          <p:spTgt spid="463"/>
                                        </p:tgtEl>
                                        <p:attrNameLst>
                                          <p:attrName>ppt_h</p:attrName>
                                        </p:attrNameLst>
                                      </p:cBhvr>
                                      <p:tavLst>
                                        <p:tav tm="0">
                                          <p:val>
                                            <p:fltVal val="0"/>
                                          </p:val>
                                        </p:tav>
                                        <p:tav tm="100000">
                                          <p:val>
                                            <p:strVal val="#ppt_h"/>
                                          </p:val>
                                        </p:tav>
                                      </p:tavLst>
                                    </p:anim>
                                  </p:childTnLst>
                                </p:cTn>
                              </p:par>
                            </p:childTnLst>
                          </p:cTn>
                        </p:par>
                        <p:par>
                          <p:cTn id="30" fill="hold">
                            <p:stCondLst>
                              <p:cond delay="1000"/>
                            </p:stCondLst>
                            <p:childTnLst>
                              <p:par>
                                <p:cTn id="31" presetID="23" presetClass="entr" presetSubtype="16" fill="hold" grpId="6" nodeType="afterEffect">
                                  <p:stCondLst>
                                    <p:cond delay="0"/>
                                  </p:stCondLst>
                                  <p:iterate>
                                    <p:tmAbs val="0"/>
                                  </p:iterate>
                                  <p:childTnLst>
                                    <p:set>
                                      <p:cBhvr>
                                        <p:cTn id="32" fill="hold"/>
                                        <p:tgtEl>
                                          <p:spTgt spid="536"/>
                                        </p:tgtEl>
                                        <p:attrNameLst>
                                          <p:attrName>style.visibility</p:attrName>
                                        </p:attrNameLst>
                                      </p:cBhvr>
                                      <p:to>
                                        <p:strVal val="visible"/>
                                      </p:to>
                                    </p:set>
                                    <p:anim calcmode="lin" valueType="num">
                                      <p:cBhvr>
                                        <p:cTn id="33" dur="750" fill="hold"/>
                                        <p:tgtEl>
                                          <p:spTgt spid="536"/>
                                        </p:tgtEl>
                                        <p:attrNameLst>
                                          <p:attrName>ppt_w</p:attrName>
                                        </p:attrNameLst>
                                      </p:cBhvr>
                                      <p:tavLst>
                                        <p:tav tm="0">
                                          <p:val>
                                            <p:fltVal val="0"/>
                                          </p:val>
                                        </p:tav>
                                        <p:tav tm="100000">
                                          <p:val>
                                            <p:strVal val="#ppt_w"/>
                                          </p:val>
                                        </p:tav>
                                      </p:tavLst>
                                    </p:anim>
                                    <p:anim calcmode="lin" valueType="num">
                                      <p:cBhvr>
                                        <p:cTn id="34" dur="750" fill="hold"/>
                                        <p:tgtEl>
                                          <p:spTgt spid="536"/>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7" nodeType="clickEffect">
                                  <p:stCondLst>
                                    <p:cond delay="0"/>
                                  </p:stCondLst>
                                  <p:iterate>
                                    <p:tmAbs val="0"/>
                                  </p:iterate>
                                  <p:childTnLst>
                                    <p:set>
                                      <p:cBhvr>
                                        <p:cTn id="38" fill="hold"/>
                                        <p:tgtEl>
                                          <p:spTgt spid="538"/>
                                        </p:tgtEl>
                                        <p:attrNameLst>
                                          <p:attrName>style.visibility</p:attrName>
                                        </p:attrNameLst>
                                      </p:cBhvr>
                                      <p:to>
                                        <p:strVal val="visible"/>
                                      </p:to>
                                    </p:set>
                                    <p:animEffect transition="in" filter="wipe(down)">
                                      <p:cBhvr>
                                        <p:cTn id="39" dur="2500"/>
                                        <p:tgtEl>
                                          <p:spTgt spid="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 grpId="1" animBg="1" advAuto="0"/>
      <p:bldP spid="442" grpId="2" animBg="1" advAuto="0"/>
      <p:bldP spid="449" grpId="3" animBg="1" advAuto="0"/>
      <p:bldP spid="456" grpId="4" animBg="1" advAuto="0"/>
      <p:bldP spid="463" grpId="5" animBg="1" advAuto="0"/>
      <p:bldP spid="536" grpId="6" animBg="1" advAuto="0"/>
      <p:bldP spid="538" grpId="7"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Sobre el Cambio"/>
          <p:cNvSpPr txBox="1"/>
          <p:nvPr/>
        </p:nvSpPr>
        <p:spPr>
          <a:xfrm>
            <a:off x="3878857" y="520700"/>
            <a:ext cx="5247086" cy="812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57200">
              <a:defRPr sz="4800">
                <a:solidFill>
                  <a:schemeClr val="accent4">
                    <a:hueOff val="-1081314"/>
                    <a:satOff val="4338"/>
                    <a:lumOff val="-8931"/>
                  </a:schemeClr>
                </a:solidFill>
                <a:latin typeface="Bookman Old Style"/>
                <a:ea typeface="Bookman Old Style"/>
                <a:cs typeface="Bookman Old Style"/>
                <a:sym typeface="Bookman Old Style"/>
              </a:defRPr>
            </a:lvl1pPr>
          </a:lstStyle>
          <a:p>
            <a:r>
              <a:t>Sobre el Cambio</a:t>
            </a:r>
          </a:p>
        </p:txBody>
      </p:sp>
      <p:sp>
        <p:nvSpPr>
          <p:cNvPr id="544" name="El cambio más importante que las personas pueden hacer es cambiar su forma de ver el mundo. Podemos cambiar de estudio, trabajo, barrio, país, incluso de continente, y seguir siendo lo que siempre hemos sido. Pero cambiemos nuestro ángulo de visión fundamental y todo cambia: nuestras prioridades, nuestros valores, nuestros juicios, nuestras actividades.…"/>
          <p:cNvSpPr txBox="1"/>
          <p:nvPr/>
        </p:nvSpPr>
        <p:spPr>
          <a:xfrm>
            <a:off x="788999" y="1320799"/>
            <a:ext cx="5934448" cy="7467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spAutoFit/>
          </a:bodyPr>
          <a:lstStyle/>
          <a:p>
            <a:pPr algn="l" defTabSz="457200">
              <a:defRPr>
                <a:solidFill>
                  <a:srgbClr val="173BD6"/>
                </a:solidFill>
                <a:latin typeface="Bookman Old Style"/>
                <a:ea typeface="Bookman Old Style"/>
                <a:cs typeface="Bookman Old Style"/>
                <a:sym typeface="Bookman Old Style"/>
              </a:defRPr>
            </a:pPr>
            <a:r>
              <a:t>El cambio más importante que las personas pueden hacer es cambiar su forma de ver el mundo. Podemos cambiar de estudio, trabajo, barrio, país, incluso de continente, y seguir siendo lo que siempre hemos sido. Pero cambiemos nuestro ángulo de visión fundamental y todo cambia: nuestras prioridades, nuestros valores, nuestros juicios, nuestras actividades.</a:t>
            </a:r>
          </a:p>
          <a:p>
            <a:pPr algn="l" defTabSz="457200">
              <a:defRPr>
                <a:solidFill>
                  <a:srgbClr val="173BD6"/>
                </a:solidFill>
                <a:latin typeface="Bookman Old Style"/>
                <a:ea typeface="Bookman Old Style"/>
                <a:cs typeface="Bookman Old Style"/>
                <a:sym typeface="Bookman Old Style"/>
              </a:defRPr>
            </a:pPr>
            <a:r>
              <a:t>Una y otra vez, en la historia …, la sacudida total de la imaginación ha marcado el comienzo de una nueva vida… un giro del corazón, una “metanoia” por la cual los hombres ven con nuevos ojos, entienden con nuevas mentes y orientan sus energías hacia nuevas formas de vida</a:t>
            </a:r>
          </a:p>
        </p:txBody>
      </p:sp>
      <p:pic>
        <p:nvPicPr>
          <p:cNvPr id="545" name="Imagen" descr="Imagen"/>
          <p:cNvPicPr>
            <a:picLocks noChangeAspect="1"/>
          </p:cNvPicPr>
          <p:nvPr/>
        </p:nvPicPr>
        <p:blipFill>
          <a:blip r:embed="rId2">
            <a:extLst/>
          </a:blip>
          <a:stretch>
            <a:fillRect/>
          </a:stretch>
        </p:blipFill>
        <p:spPr>
          <a:xfrm>
            <a:off x="6631097" y="2165350"/>
            <a:ext cx="5940206" cy="6070600"/>
          </a:xfrm>
          <a:prstGeom prst="rect">
            <a:avLst/>
          </a:prstGeom>
          <a:ln w="12700">
            <a:miter lim="400000"/>
          </a:ln>
        </p:spPr>
      </p:pic>
      <p:sp>
        <p:nvSpPr>
          <p:cNvPr id="546" name="Comisión de Gobernanza Global de la ONU"/>
          <p:cNvSpPr txBox="1"/>
          <p:nvPr/>
        </p:nvSpPr>
        <p:spPr>
          <a:xfrm>
            <a:off x="1922636" y="8661400"/>
            <a:ext cx="9842972" cy="660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457200">
              <a:defRPr sz="3600">
                <a:solidFill>
                  <a:schemeClr val="accent5">
                    <a:lumOff val="-29866"/>
                  </a:schemeClr>
                </a:solidFill>
                <a:latin typeface="Century Gothic"/>
                <a:ea typeface="Century Gothic"/>
                <a:cs typeface="Century Gothic"/>
                <a:sym typeface="Century Gothic"/>
              </a:defRPr>
            </a:lvl1pPr>
          </a:lstStyle>
          <a:p>
            <a:r>
              <a:t>Comisión de Gobernanza Global de la ONU</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546"/>
                                        </p:tgtEl>
                                        <p:attrNameLst>
                                          <p:attrName>style.visibility</p:attrName>
                                        </p:attrNameLst>
                                      </p:cBhvr>
                                      <p:to>
                                        <p:strVal val="visible"/>
                                      </p:to>
                                    </p:set>
                                    <p:animEffect transition="in" filter="fade">
                                      <p:cBhvr>
                                        <p:cTn id="7" dur="1500"/>
                                        <p:tgtEl>
                                          <p:spTgt spid="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Lecturas sugeridas"/>
          <p:cNvSpPr txBox="1"/>
          <p:nvPr/>
        </p:nvSpPr>
        <p:spPr>
          <a:xfrm>
            <a:off x="893776" y="380999"/>
            <a:ext cx="11217248" cy="1193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7200">
                <a:solidFill>
                  <a:schemeClr val="accent4">
                    <a:hueOff val="-1081314"/>
                    <a:satOff val="4338"/>
                    <a:lumOff val="-8931"/>
                  </a:schemeClr>
                </a:solidFill>
                <a:latin typeface="Helvetica"/>
                <a:ea typeface="Helvetica"/>
                <a:cs typeface="Helvetica"/>
                <a:sym typeface="Helvetica"/>
              </a:defRPr>
            </a:lvl1pPr>
          </a:lstStyle>
          <a:p>
            <a:r>
              <a:t>Lecturas sugeridas</a:t>
            </a:r>
          </a:p>
        </p:txBody>
      </p:sp>
      <p:pic>
        <p:nvPicPr>
          <p:cNvPr id="549" name="Imagen" descr="Imagen"/>
          <p:cNvPicPr>
            <a:picLocks noChangeAspect="1"/>
          </p:cNvPicPr>
          <p:nvPr/>
        </p:nvPicPr>
        <p:blipFill>
          <a:blip r:embed="rId2">
            <a:extLst/>
          </a:blip>
          <a:stretch>
            <a:fillRect/>
          </a:stretch>
        </p:blipFill>
        <p:spPr>
          <a:xfrm>
            <a:off x="1232287" y="1712919"/>
            <a:ext cx="2337482" cy="3470262"/>
          </a:xfrm>
          <a:prstGeom prst="rect">
            <a:avLst/>
          </a:prstGeom>
          <a:ln w="12700">
            <a:miter lim="400000"/>
          </a:ln>
        </p:spPr>
      </p:pic>
      <p:pic>
        <p:nvPicPr>
          <p:cNvPr id="550" name="Imagen" descr="Imagen"/>
          <p:cNvPicPr>
            <a:picLocks noChangeAspect="1"/>
          </p:cNvPicPr>
          <p:nvPr/>
        </p:nvPicPr>
        <p:blipFill>
          <a:blip r:embed="rId3">
            <a:extLst/>
          </a:blip>
          <a:stretch>
            <a:fillRect/>
          </a:stretch>
        </p:blipFill>
        <p:spPr>
          <a:xfrm>
            <a:off x="6851539" y="1570772"/>
            <a:ext cx="2211091" cy="3777281"/>
          </a:xfrm>
          <a:prstGeom prst="rect">
            <a:avLst/>
          </a:prstGeom>
          <a:ln w="12700">
            <a:miter lim="400000"/>
          </a:ln>
        </p:spPr>
      </p:pic>
      <p:pic>
        <p:nvPicPr>
          <p:cNvPr id="551" name="Imagen" descr="Imagen"/>
          <p:cNvPicPr>
            <a:picLocks noChangeAspect="1"/>
          </p:cNvPicPr>
          <p:nvPr/>
        </p:nvPicPr>
        <p:blipFill>
          <a:blip r:embed="rId4">
            <a:extLst/>
          </a:blip>
          <a:stretch>
            <a:fillRect/>
          </a:stretch>
        </p:blipFill>
        <p:spPr>
          <a:xfrm>
            <a:off x="1232287" y="5466822"/>
            <a:ext cx="2337482" cy="3686760"/>
          </a:xfrm>
          <a:prstGeom prst="rect">
            <a:avLst/>
          </a:prstGeom>
          <a:ln w="12700">
            <a:miter lim="400000"/>
          </a:ln>
        </p:spPr>
      </p:pic>
      <p:pic>
        <p:nvPicPr>
          <p:cNvPr id="552" name="Imagen" descr="Imagen"/>
          <p:cNvPicPr>
            <a:picLocks noChangeAspect="1"/>
          </p:cNvPicPr>
          <p:nvPr/>
        </p:nvPicPr>
        <p:blipFill>
          <a:blip r:embed="rId5">
            <a:extLst/>
          </a:blip>
          <a:stretch>
            <a:fillRect/>
          </a:stretch>
        </p:blipFill>
        <p:spPr>
          <a:xfrm>
            <a:off x="4000693" y="5499100"/>
            <a:ext cx="2337483" cy="3622205"/>
          </a:xfrm>
          <a:prstGeom prst="rect">
            <a:avLst/>
          </a:prstGeom>
          <a:ln w="12700">
            <a:miter lim="400000"/>
          </a:ln>
        </p:spPr>
      </p:pic>
      <p:pic>
        <p:nvPicPr>
          <p:cNvPr id="553" name="Imagen" descr="Imagen"/>
          <p:cNvPicPr>
            <a:picLocks noChangeAspect="1"/>
          </p:cNvPicPr>
          <p:nvPr/>
        </p:nvPicPr>
        <p:blipFill>
          <a:blip r:embed="rId6">
            <a:extLst/>
          </a:blip>
          <a:stretch>
            <a:fillRect/>
          </a:stretch>
        </p:blipFill>
        <p:spPr>
          <a:xfrm>
            <a:off x="4038600" y="1725847"/>
            <a:ext cx="2261669" cy="3622206"/>
          </a:xfrm>
          <a:prstGeom prst="rect">
            <a:avLst/>
          </a:prstGeom>
          <a:ln w="12700">
            <a:miter lim="400000"/>
          </a:ln>
        </p:spPr>
      </p:pic>
      <p:pic>
        <p:nvPicPr>
          <p:cNvPr id="554" name="Imagen" descr="Imagen"/>
          <p:cNvPicPr>
            <a:picLocks noChangeAspect="1"/>
          </p:cNvPicPr>
          <p:nvPr/>
        </p:nvPicPr>
        <p:blipFill>
          <a:blip r:embed="rId7">
            <a:extLst/>
          </a:blip>
          <a:stretch>
            <a:fillRect/>
          </a:stretch>
        </p:blipFill>
        <p:spPr>
          <a:xfrm>
            <a:off x="6769100" y="5568422"/>
            <a:ext cx="2567779" cy="3483560"/>
          </a:xfrm>
          <a:prstGeom prst="rect">
            <a:avLst/>
          </a:prstGeom>
          <a:ln w="12700">
            <a:miter lim="400000"/>
          </a:ln>
        </p:spPr>
      </p:pic>
      <p:pic>
        <p:nvPicPr>
          <p:cNvPr id="555" name="Imagen" descr="Imagen"/>
          <p:cNvPicPr>
            <a:picLocks noChangeAspect="1"/>
          </p:cNvPicPr>
          <p:nvPr/>
        </p:nvPicPr>
        <p:blipFill>
          <a:blip r:embed="rId8">
            <a:extLst/>
          </a:blip>
          <a:stretch>
            <a:fillRect/>
          </a:stretch>
        </p:blipFill>
        <p:spPr>
          <a:xfrm>
            <a:off x="9398000" y="1570772"/>
            <a:ext cx="2583425" cy="3777280"/>
          </a:xfrm>
          <a:prstGeom prst="rect">
            <a:avLst/>
          </a:prstGeom>
          <a:ln w="12700">
            <a:miter lim="400000"/>
          </a:ln>
        </p:spPr>
      </p:pic>
      <p:pic>
        <p:nvPicPr>
          <p:cNvPr id="556" name="Imagen" descr="Imagen"/>
          <p:cNvPicPr>
            <a:picLocks noChangeAspect="1"/>
          </p:cNvPicPr>
          <p:nvPr/>
        </p:nvPicPr>
        <p:blipFill>
          <a:blip r:embed="rId9">
            <a:extLst/>
          </a:blip>
          <a:stretch>
            <a:fillRect/>
          </a:stretch>
        </p:blipFill>
        <p:spPr>
          <a:xfrm>
            <a:off x="9486900" y="5581650"/>
            <a:ext cx="2337482" cy="3614107"/>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 name="Grupo"/>
          <p:cNvGrpSpPr/>
          <p:nvPr/>
        </p:nvGrpSpPr>
        <p:grpSpPr>
          <a:xfrm>
            <a:off x="736704" y="8961831"/>
            <a:ext cx="11580537" cy="662653"/>
            <a:chOff x="0" y="0"/>
            <a:chExt cx="11580536" cy="662651"/>
          </a:xfrm>
        </p:grpSpPr>
        <p:pic>
          <p:nvPicPr>
            <p:cNvPr id="558" name="Imagen" descr="Imagen"/>
            <p:cNvPicPr>
              <a:picLocks noChangeAspect="1"/>
            </p:cNvPicPr>
            <p:nvPr/>
          </p:nvPicPr>
          <p:blipFill>
            <a:blip r:embed="rId2">
              <a:extLst/>
            </a:blip>
            <a:stretch>
              <a:fillRect/>
            </a:stretch>
          </p:blipFill>
          <p:spPr>
            <a:xfrm>
              <a:off x="0" y="27651"/>
              <a:ext cx="597153" cy="635001"/>
            </a:xfrm>
            <a:prstGeom prst="rect">
              <a:avLst/>
            </a:prstGeom>
            <a:ln w="12700" cap="flat">
              <a:noFill/>
              <a:miter lim="400000"/>
            </a:ln>
            <a:effectLst/>
          </p:spPr>
        </p:pic>
        <p:pic>
          <p:nvPicPr>
            <p:cNvPr id="559" name="Imagen" descr="Imagen"/>
            <p:cNvPicPr>
              <a:picLocks noChangeAspect="1"/>
            </p:cNvPicPr>
            <p:nvPr/>
          </p:nvPicPr>
          <p:blipFill>
            <a:blip r:embed="rId3">
              <a:extLst/>
            </a:blip>
            <a:stretch>
              <a:fillRect/>
            </a:stretch>
          </p:blipFill>
          <p:spPr>
            <a:xfrm>
              <a:off x="10983383" y="0"/>
              <a:ext cx="597154" cy="639504"/>
            </a:xfrm>
            <a:prstGeom prst="rect">
              <a:avLst/>
            </a:prstGeom>
            <a:ln w="12700" cap="flat">
              <a:noFill/>
              <a:miter lim="400000"/>
            </a:ln>
            <a:effectLst/>
          </p:spPr>
        </p:pic>
        <p:sp>
          <p:nvSpPr>
            <p:cNvPr id="560" name="Rectángulo"/>
            <p:cNvSpPr/>
            <p:nvPr/>
          </p:nvSpPr>
          <p:spPr>
            <a:xfrm>
              <a:off x="741085" y="25535"/>
              <a:ext cx="10048281" cy="635001"/>
            </a:xfrm>
            <a:prstGeom prst="rect">
              <a:avLst/>
            </a:prstGeom>
            <a:gradFill flip="none" rotWithShape="1">
              <a:gsLst>
                <a:gs pos="0">
                  <a:schemeClr val="accent5"/>
                </a:gs>
                <a:gs pos="100000">
                  <a:schemeClr val="accent5">
                    <a:lumOff val="-29866"/>
                  </a:schemeClr>
                </a:gs>
              </a:gsLst>
              <a:lin ang="5400000" scaled="0"/>
            </a:gra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561" name="Francisco Bedolla Cancino"/>
            <p:cNvSpPr txBox="1"/>
            <p:nvPr/>
          </p:nvSpPr>
          <p:spPr>
            <a:xfrm>
              <a:off x="939404" y="186864"/>
              <a:ext cx="2388897" cy="3123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1400">
                  <a:solidFill>
                    <a:srgbClr val="FFFFFF"/>
                  </a:solidFill>
                </a:defRPr>
              </a:lvl1pPr>
            </a:lstStyle>
            <a:p>
              <a:r>
                <a:t>Francisco Bedolla Cancino</a:t>
              </a:r>
            </a:p>
          </p:txBody>
        </p:sp>
        <p:sp>
          <p:nvSpPr>
            <p:cNvPr id="562" name="Centro de Investigación…"/>
            <p:cNvSpPr txBox="1"/>
            <p:nvPr/>
          </p:nvSpPr>
          <p:spPr>
            <a:xfrm>
              <a:off x="7981494" y="17530"/>
              <a:ext cx="2714982" cy="5282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a:defRPr sz="1400">
                  <a:solidFill>
                    <a:srgbClr val="FFFFFF"/>
                  </a:solidFill>
                </a:defRPr>
              </a:pPr>
              <a:r>
                <a:t>Centro de Investigación </a:t>
              </a:r>
            </a:p>
            <a:p>
              <a:pPr>
                <a:defRPr sz="1400">
                  <a:solidFill>
                    <a:srgbClr val="FFFFFF"/>
                  </a:solidFill>
                </a:defRPr>
              </a:pPr>
              <a:r>
                <a:t>Internacional del Trabajo, A. C.</a:t>
              </a:r>
            </a:p>
          </p:txBody>
        </p:sp>
      </p:grpSp>
      <p:sp>
        <p:nvSpPr>
          <p:cNvPr id="564" name="La Comunicación Moral"/>
          <p:cNvSpPr txBox="1"/>
          <p:nvPr/>
        </p:nvSpPr>
        <p:spPr>
          <a:xfrm>
            <a:off x="1290196" y="5861049"/>
            <a:ext cx="10424407" cy="10795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57200">
              <a:defRPr sz="6600">
                <a:solidFill>
                  <a:srgbClr val="CE1C00"/>
                </a:solidFill>
                <a:latin typeface="Bookman Old Style"/>
                <a:ea typeface="Bookman Old Style"/>
                <a:cs typeface="Bookman Old Style"/>
                <a:sym typeface="Bookman Old Style"/>
              </a:defRPr>
            </a:lvl1pPr>
          </a:lstStyle>
          <a:p>
            <a:r>
              <a:t>La Comunicación Moral</a:t>
            </a:r>
          </a:p>
        </p:txBody>
      </p:sp>
      <p:sp>
        <p:nvSpPr>
          <p:cNvPr id="565" name="O el problema del daño y la justificación"/>
          <p:cNvSpPr txBox="1"/>
          <p:nvPr/>
        </p:nvSpPr>
        <p:spPr>
          <a:xfrm>
            <a:off x="1943922" y="7061200"/>
            <a:ext cx="9166102" cy="660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57200">
              <a:defRPr sz="3600">
                <a:solidFill>
                  <a:schemeClr val="accent1">
                    <a:lumOff val="-13575"/>
                  </a:schemeClr>
                </a:solidFill>
                <a:latin typeface="Century Gothic"/>
                <a:ea typeface="Century Gothic"/>
                <a:cs typeface="Century Gothic"/>
                <a:sym typeface="Century Gothic"/>
              </a:defRPr>
            </a:lvl1pPr>
          </a:lstStyle>
          <a:p>
            <a:r>
              <a:t>O el problema del daño y la justificación</a:t>
            </a:r>
          </a:p>
        </p:txBody>
      </p:sp>
      <p:pic>
        <p:nvPicPr>
          <p:cNvPr id="566" name="Imagen" descr="Imagen"/>
          <p:cNvPicPr>
            <a:picLocks noChangeAspect="1"/>
          </p:cNvPicPr>
          <p:nvPr/>
        </p:nvPicPr>
        <p:blipFill>
          <a:blip r:embed="rId4">
            <a:extLst/>
          </a:blip>
          <a:stretch>
            <a:fillRect/>
          </a:stretch>
        </p:blipFill>
        <p:spPr>
          <a:xfrm>
            <a:off x="1943922" y="735457"/>
            <a:ext cx="9166102" cy="5085512"/>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8" name="Imagen" descr="Imagen"/>
          <p:cNvPicPr>
            <a:picLocks noChangeAspect="1"/>
          </p:cNvPicPr>
          <p:nvPr/>
        </p:nvPicPr>
        <p:blipFill>
          <a:blip r:embed="rId2">
            <a:extLst/>
          </a:blip>
          <a:stretch>
            <a:fillRect/>
          </a:stretch>
        </p:blipFill>
        <p:spPr>
          <a:xfrm>
            <a:off x="6358619" y="1955800"/>
            <a:ext cx="5344431" cy="5359400"/>
          </a:xfrm>
          <a:prstGeom prst="rect">
            <a:avLst/>
          </a:prstGeom>
          <a:ln w="12700">
            <a:miter lim="400000"/>
          </a:ln>
        </p:spPr>
      </p:pic>
      <p:sp>
        <p:nvSpPr>
          <p:cNvPr id="569" name="[…] en los sistemas sociales humanos, los sistemas más complejos del universo y en consecuencia los más difíciles de analizar, la lucha por la vida buena continúa."/>
          <p:cNvSpPr txBox="1"/>
          <p:nvPr/>
        </p:nvSpPr>
        <p:spPr>
          <a:xfrm>
            <a:off x="1181199" y="1892300"/>
            <a:ext cx="4533901" cy="5969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defTabSz="457200">
              <a:defRPr sz="3600">
                <a:solidFill>
                  <a:srgbClr val="235BCF"/>
                </a:solidFill>
                <a:latin typeface="Bookman Old Style"/>
                <a:ea typeface="Bookman Old Style"/>
                <a:cs typeface="Bookman Old Style"/>
                <a:sym typeface="Bookman Old Style"/>
              </a:defRPr>
            </a:lvl1pPr>
          </a:lstStyle>
          <a:p>
            <a:r>
              <a:t>[…] en los sistemas sociales humanos, los sistemas más complejos del universo y en consecuencia los más difíciles de analizar, la lucha por la vida buena continúa.</a:t>
            </a:r>
          </a:p>
        </p:txBody>
      </p:sp>
      <p:sp>
        <p:nvSpPr>
          <p:cNvPr id="570" name="I. Wallerstein"/>
          <p:cNvSpPr txBox="1"/>
          <p:nvPr/>
        </p:nvSpPr>
        <p:spPr>
          <a:xfrm>
            <a:off x="7015542" y="7649021"/>
            <a:ext cx="3533898" cy="635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defTabSz="457200">
              <a:defRPr sz="3600" spc="144">
                <a:solidFill>
                  <a:schemeClr val="accent4">
                    <a:hueOff val="-1081314"/>
                    <a:satOff val="4338"/>
                    <a:lumOff val="-8931"/>
                  </a:schemeClr>
                </a:solidFill>
                <a:latin typeface="Bookman Old Style"/>
                <a:ea typeface="Bookman Old Style"/>
                <a:cs typeface="Bookman Old Style"/>
                <a:sym typeface="Bookman Old Style"/>
              </a:defRPr>
            </a:lvl1pPr>
          </a:lstStyle>
          <a:p>
            <a:r>
              <a:t>I. Wallerstein</a:t>
            </a:r>
          </a:p>
        </p:txBody>
      </p:sp>
      <p:sp>
        <p:nvSpPr>
          <p:cNvPr id="571" name="Para reflexionar"/>
          <p:cNvSpPr txBox="1"/>
          <p:nvPr/>
        </p:nvSpPr>
        <p:spPr>
          <a:xfrm>
            <a:off x="893776" y="380999"/>
            <a:ext cx="11217248" cy="1193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7200">
                <a:solidFill>
                  <a:schemeClr val="accent4">
                    <a:hueOff val="-1081314"/>
                    <a:satOff val="4338"/>
                    <a:lumOff val="-8931"/>
                  </a:schemeClr>
                </a:solidFill>
                <a:latin typeface="Helvetica"/>
                <a:ea typeface="Helvetica"/>
                <a:cs typeface="Helvetica"/>
                <a:sym typeface="Helvetica"/>
              </a:defRPr>
            </a:lvl1pPr>
          </a:lstStyle>
          <a:p>
            <a:r>
              <a:t>Para reflexionar</a:t>
            </a:r>
          </a:p>
        </p:txBody>
      </p:sp>
      <p:grpSp>
        <p:nvGrpSpPr>
          <p:cNvPr id="577" name="Grupo"/>
          <p:cNvGrpSpPr/>
          <p:nvPr/>
        </p:nvGrpSpPr>
        <p:grpSpPr>
          <a:xfrm>
            <a:off x="736704" y="8961831"/>
            <a:ext cx="11580537" cy="662653"/>
            <a:chOff x="0" y="0"/>
            <a:chExt cx="11580536" cy="662651"/>
          </a:xfrm>
        </p:grpSpPr>
        <p:pic>
          <p:nvPicPr>
            <p:cNvPr id="572" name="Imagen" descr="Imagen"/>
            <p:cNvPicPr>
              <a:picLocks noChangeAspect="1"/>
            </p:cNvPicPr>
            <p:nvPr/>
          </p:nvPicPr>
          <p:blipFill>
            <a:blip r:embed="rId3">
              <a:extLst/>
            </a:blip>
            <a:stretch>
              <a:fillRect/>
            </a:stretch>
          </p:blipFill>
          <p:spPr>
            <a:xfrm>
              <a:off x="0" y="27651"/>
              <a:ext cx="597153" cy="635001"/>
            </a:xfrm>
            <a:prstGeom prst="rect">
              <a:avLst/>
            </a:prstGeom>
            <a:ln w="12700" cap="flat">
              <a:noFill/>
              <a:miter lim="400000"/>
            </a:ln>
            <a:effectLst/>
          </p:spPr>
        </p:pic>
        <p:pic>
          <p:nvPicPr>
            <p:cNvPr id="573" name="Imagen" descr="Imagen"/>
            <p:cNvPicPr>
              <a:picLocks noChangeAspect="1"/>
            </p:cNvPicPr>
            <p:nvPr/>
          </p:nvPicPr>
          <p:blipFill>
            <a:blip r:embed="rId4">
              <a:extLst/>
            </a:blip>
            <a:stretch>
              <a:fillRect/>
            </a:stretch>
          </p:blipFill>
          <p:spPr>
            <a:xfrm>
              <a:off x="10983383" y="0"/>
              <a:ext cx="597154" cy="639504"/>
            </a:xfrm>
            <a:prstGeom prst="rect">
              <a:avLst/>
            </a:prstGeom>
            <a:ln w="12700" cap="flat">
              <a:noFill/>
              <a:miter lim="400000"/>
            </a:ln>
            <a:effectLst/>
          </p:spPr>
        </p:pic>
        <p:sp>
          <p:nvSpPr>
            <p:cNvPr id="574" name="Rectángulo"/>
            <p:cNvSpPr/>
            <p:nvPr/>
          </p:nvSpPr>
          <p:spPr>
            <a:xfrm>
              <a:off x="741085" y="25535"/>
              <a:ext cx="10048281" cy="635001"/>
            </a:xfrm>
            <a:prstGeom prst="rect">
              <a:avLst/>
            </a:prstGeom>
            <a:gradFill flip="none" rotWithShape="1">
              <a:gsLst>
                <a:gs pos="0">
                  <a:schemeClr val="accent5"/>
                </a:gs>
                <a:gs pos="100000">
                  <a:schemeClr val="accent5">
                    <a:lumOff val="-29866"/>
                  </a:schemeClr>
                </a:gs>
              </a:gsLst>
              <a:lin ang="5400000" scaled="0"/>
            </a:gra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575" name="Francisco Bedolla Cancino"/>
            <p:cNvSpPr txBox="1"/>
            <p:nvPr/>
          </p:nvSpPr>
          <p:spPr>
            <a:xfrm>
              <a:off x="939404" y="186864"/>
              <a:ext cx="2388897" cy="3123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1400">
                  <a:solidFill>
                    <a:srgbClr val="FFFFFF"/>
                  </a:solidFill>
                </a:defRPr>
              </a:lvl1pPr>
            </a:lstStyle>
            <a:p>
              <a:r>
                <a:t>Francisco Bedolla Cancino</a:t>
              </a:r>
            </a:p>
          </p:txBody>
        </p:sp>
        <p:sp>
          <p:nvSpPr>
            <p:cNvPr id="576" name="Centro de Investigación…"/>
            <p:cNvSpPr txBox="1"/>
            <p:nvPr/>
          </p:nvSpPr>
          <p:spPr>
            <a:xfrm>
              <a:off x="7981494" y="17530"/>
              <a:ext cx="2714982" cy="5282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a:defRPr sz="1400">
                  <a:solidFill>
                    <a:srgbClr val="FFFFFF"/>
                  </a:solidFill>
                </a:defRPr>
              </a:pPr>
              <a:r>
                <a:t>Centro de Investigación </a:t>
              </a:r>
            </a:p>
            <a:p>
              <a:pPr>
                <a:defRPr sz="1400">
                  <a:solidFill>
                    <a:srgbClr val="FFFFFF"/>
                  </a:solidFill>
                </a:defRPr>
              </a:pPr>
              <a:r>
                <a:t>Internacional del Trabajo, A. C.</a:t>
              </a:r>
            </a:p>
          </p:txBody>
        </p:sp>
      </p:gr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 name="Grupo"/>
          <p:cNvGrpSpPr/>
          <p:nvPr/>
        </p:nvGrpSpPr>
        <p:grpSpPr>
          <a:xfrm>
            <a:off x="761747" y="8961831"/>
            <a:ext cx="11580537" cy="662653"/>
            <a:chOff x="0" y="0"/>
            <a:chExt cx="11580536" cy="662651"/>
          </a:xfrm>
        </p:grpSpPr>
        <p:pic>
          <p:nvPicPr>
            <p:cNvPr id="155" name="Imagen" descr="Imagen"/>
            <p:cNvPicPr>
              <a:picLocks noChangeAspect="1"/>
            </p:cNvPicPr>
            <p:nvPr/>
          </p:nvPicPr>
          <p:blipFill>
            <a:blip r:embed="rId2">
              <a:extLst/>
            </a:blip>
            <a:stretch>
              <a:fillRect/>
            </a:stretch>
          </p:blipFill>
          <p:spPr>
            <a:xfrm>
              <a:off x="0" y="27651"/>
              <a:ext cx="597153" cy="635001"/>
            </a:xfrm>
            <a:prstGeom prst="rect">
              <a:avLst/>
            </a:prstGeom>
            <a:ln w="12700" cap="flat">
              <a:noFill/>
              <a:miter lim="400000"/>
            </a:ln>
            <a:effectLst/>
          </p:spPr>
        </p:pic>
        <p:pic>
          <p:nvPicPr>
            <p:cNvPr id="156" name="Imagen" descr="Imagen"/>
            <p:cNvPicPr>
              <a:picLocks noChangeAspect="1"/>
            </p:cNvPicPr>
            <p:nvPr/>
          </p:nvPicPr>
          <p:blipFill>
            <a:blip r:embed="rId3">
              <a:extLst/>
            </a:blip>
            <a:stretch>
              <a:fillRect/>
            </a:stretch>
          </p:blipFill>
          <p:spPr>
            <a:xfrm>
              <a:off x="10983383" y="0"/>
              <a:ext cx="597154" cy="639504"/>
            </a:xfrm>
            <a:prstGeom prst="rect">
              <a:avLst/>
            </a:prstGeom>
            <a:ln w="12700" cap="flat">
              <a:noFill/>
              <a:miter lim="400000"/>
            </a:ln>
            <a:effectLst/>
          </p:spPr>
        </p:pic>
        <p:sp>
          <p:nvSpPr>
            <p:cNvPr id="157" name="Rectángulo"/>
            <p:cNvSpPr/>
            <p:nvPr/>
          </p:nvSpPr>
          <p:spPr>
            <a:xfrm>
              <a:off x="741085" y="25535"/>
              <a:ext cx="10048281" cy="635001"/>
            </a:xfrm>
            <a:prstGeom prst="rect">
              <a:avLst/>
            </a:prstGeom>
            <a:gradFill flip="none" rotWithShape="1">
              <a:gsLst>
                <a:gs pos="0">
                  <a:schemeClr val="accent5"/>
                </a:gs>
                <a:gs pos="100000">
                  <a:schemeClr val="accent5">
                    <a:lumOff val="-29866"/>
                  </a:schemeClr>
                </a:gs>
              </a:gsLst>
              <a:lin ang="5400000" scaled="0"/>
            </a:gra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158" name="Francisco Bedolla Cancino"/>
            <p:cNvSpPr txBox="1"/>
            <p:nvPr/>
          </p:nvSpPr>
          <p:spPr>
            <a:xfrm>
              <a:off x="939404" y="186864"/>
              <a:ext cx="2388897" cy="3123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1400">
                  <a:solidFill>
                    <a:srgbClr val="FFFFFF"/>
                  </a:solidFill>
                </a:defRPr>
              </a:lvl1pPr>
            </a:lstStyle>
            <a:p>
              <a:r>
                <a:t>Francisco Bedolla Cancino</a:t>
              </a:r>
            </a:p>
          </p:txBody>
        </p:sp>
        <p:sp>
          <p:nvSpPr>
            <p:cNvPr id="159" name="Centro de Investigación…"/>
            <p:cNvSpPr txBox="1"/>
            <p:nvPr/>
          </p:nvSpPr>
          <p:spPr>
            <a:xfrm>
              <a:off x="7981494" y="17530"/>
              <a:ext cx="2714982" cy="5282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a:defRPr sz="1400">
                  <a:solidFill>
                    <a:srgbClr val="FFFFFF"/>
                  </a:solidFill>
                </a:defRPr>
              </a:pPr>
              <a:r>
                <a:t>Centro de Investigación </a:t>
              </a:r>
            </a:p>
            <a:p>
              <a:pPr>
                <a:defRPr sz="1400">
                  <a:solidFill>
                    <a:srgbClr val="FFFFFF"/>
                  </a:solidFill>
                </a:defRPr>
              </a:pPr>
              <a:r>
                <a:t>Internacional del Trabajo, A. C.</a:t>
              </a:r>
            </a:p>
          </p:txBody>
        </p:sp>
      </p:grpSp>
      <p:sp>
        <p:nvSpPr>
          <p:cNvPr id="161" name="Las experiencias de valor"/>
          <p:cNvSpPr txBox="1"/>
          <p:nvPr/>
        </p:nvSpPr>
        <p:spPr>
          <a:xfrm>
            <a:off x="954794" y="5861049"/>
            <a:ext cx="11095212" cy="10795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57200">
              <a:defRPr sz="6600">
                <a:solidFill>
                  <a:srgbClr val="CE1C00"/>
                </a:solidFill>
                <a:latin typeface="Bookman Old Style"/>
                <a:ea typeface="Bookman Old Style"/>
                <a:cs typeface="Bookman Old Style"/>
                <a:sym typeface="Bookman Old Style"/>
              </a:defRPr>
            </a:lvl1pPr>
          </a:lstStyle>
          <a:p>
            <a:r>
              <a:t>Las experiencias de valor</a:t>
            </a:r>
          </a:p>
        </p:txBody>
      </p:sp>
      <p:sp>
        <p:nvSpPr>
          <p:cNvPr id="162" name="O la conciencia moral"/>
          <p:cNvSpPr txBox="1"/>
          <p:nvPr/>
        </p:nvSpPr>
        <p:spPr>
          <a:xfrm>
            <a:off x="3973640" y="7061200"/>
            <a:ext cx="5106666" cy="660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57200">
              <a:defRPr sz="3600">
                <a:solidFill>
                  <a:schemeClr val="accent1">
                    <a:lumOff val="-13575"/>
                  </a:schemeClr>
                </a:solidFill>
                <a:latin typeface="Century Gothic"/>
                <a:ea typeface="Century Gothic"/>
                <a:cs typeface="Century Gothic"/>
                <a:sym typeface="Century Gothic"/>
              </a:defRPr>
            </a:lvl1pPr>
          </a:lstStyle>
          <a:p>
            <a:r>
              <a:t>O la conciencia moral</a:t>
            </a:r>
          </a:p>
        </p:txBody>
      </p:sp>
      <p:pic>
        <p:nvPicPr>
          <p:cNvPr id="163" name="Imagen" descr="Imagen"/>
          <p:cNvPicPr>
            <a:picLocks noChangeAspect="1"/>
          </p:cNvPicPr>
          <p:nvPr/>
        </p:nvPicPr>
        <p:blipFill>
          <a:blip r:embed="rId4">
            <a:extLst/>
          </a:blip>
          <a:stretch>
            <a:fillRect/>
          </a:stretch>
        </p:blipFill>
        <p:spPr>
          <a:xfrm>
            <a:off x="4017955" y="740489"/>
            <a:ext cx="5203424" cy="508881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II. Ética"/>
          <p:cNvSpPr txBox="1"/>
          <p:nvPr/>
        </p:nvSpPr>
        <p:spPr>
          <a:xfrm>
            <a:off x="1169871" y="5841999"/>
            <a:ext cx="10665057" cy="939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5600">
                <a:solidFill>
                  <a:srgbClr val="1553D3"/>
                </a:solidFill>
                <a:latin typeface="Bookman Old Style"/>
                <a:ea typeface="Bookman Old Style"/>
                <a:cs typeface="Bookman Old Style"/>
                <a:sym typeface="Bookman Old Style"/>
              </a:defRPr>
            </a:lvl1pPr>
          </a:lstStyle>
          <a:p>
            <a:r>
              <a:t>II. Ética</a:t>
            </a:r>
          </a:p>
        </p:txBody>
      </p:sp>
      <p:pic>
        <p:nvPicPr>
          <p:cNvPr id="580" name="Imagen" descr="Imagen"/>
          <p:cNvPicPr>
            <a:picLocks noChangeAspect="1"/>
          </p:cNvPicPr>
          <p:nvPr/>
        </p:nvPicPr>
        <p:blipFill>
          <a:blip r:embed="rId2">
            <a:extLst/>
          </a:blip>
          <a:stretch>
            <a:fillRect/>
          </a:stretch>
        </p:blipFill>
        <p:spPr>
          <a:xfrm>
            <a:off x="2373682" y="629666"/>
            <a:ext cx="8077746" cy="4155008"/>
          </a:xfrm>
          <a:prstGeom prst="rect">
            <a:avLst/>
          </a:prstGeom>
          <a:ln w="12700">
            <a:miter lim="400000"/>
          </a:ln>
        </p:spPr>
      </p:pic>
      <p:sp>
        <p:nvSpPr>
          <p:cNvPr id="581" name="El cambio, la realidad y la conciencia"/>
          <p:cNvSpPr txBox="1"/>
          <p:nvPr/>
        </p:nvSpPr>
        <p:spPr>
          <a:xfrm>
            <a:off x="1237439" y="7016750"/>
            <a:ext cx="10665057" cy="749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4200">
                <a:solidFill>
                  <a:schemeClr val="accent5">
                    <a:lumOff val="-29866"/>
                  </a:schemeClr>
                </a:solidFill>
                <a:latin typeface="Century Gothic"/>
                <a:ea typeface="Century Gothic"/>
                <a:cs typeface="Century Gothic"/>
                <a:sym typeface="Century Gothic"/>
              </a:defRPr>
            </a:lvl1pPr>
          </a:lstStyle>
          <a:p>
            <a:r>
              <a:t>El cambio, la realidad y la conciencia</a:t>
            </a:r>
          </a:p>
        </p:txBody>
      </p:sp>
      <p:grpSp>
        <p:nvGrpSpPr>
          <p:cNvPr id="587" name="Grupo"/>
          <p:cNvGrpSpPr/>
          <p:nvPr/>
        </p:nvGrpSpPr>
        <p:grpSpPr>
          <a:xfrm>
            <a:off x="761747" y="8961831"/>
            <a:ext cx="11580537" cy="662653"/>
            <a:chOff x="0" y="0"/>
            <a:chExt cx="11580536" cy="662651"/>
          </a:xfrm>
        </p:grpSpPr>
        <p:pic>
          <p:nvPicPr>
            <p:cNvPr id="582" name="Imagen" descr="Imagen"/>
            <p:cNvPicPr>
              <a:picLocks noChangeAspect="1"/>
            </p:cNvPicPr>
            <p:nvPr/>
          </p:nvPicPr>
          <p:blipFill>
            <a:blip r:embed="rId3">
              <a:extLst/>
            </a:blip>
            <a:stretch>
              <a:fillRect/>
            </a:stretch>
          </p:blipFill>
          <p:spPr>
            <a:xfrm>
              <a:off x="0" y="27651"/>
              <a:ext cx="597153" cy="635001"/>
            </a:xfrm>
            <a:prstGeom prst="rect">
              <a:avLst/>
            </a:prstGeom>
            <a:ln w="12700" cap="flat">
              <a:noFill/>
              <a:miter lim="400000"/>
            </a:ln>
            <a:effectLst/>
          </p:spPr>
        </p:pic>
        <p:pic>
          <p:nvPicPr>
            <p:cNvPr id="583" name="Imagen" descr="Imagen"/>
            <p:cNvPicPr>
              <a:picLocks noChangeAspect="1"/>
            </p:cNvPicPr>
            <p:nvPr/>
          </p:nvPicPr>
          <p:blipFill>
            <a:blip r:embed="rId4">
              <a:extLst/>
            </a:blip>
            <a:stretch>
              <a:fillRect/>
            </a:stretch>
          </p:blipFill>
          <p:spPr>
            <a:xfrm>
              <a:off x="10983383" y="0"/>
              <a:ext cx="597154" cy="639504"/>
            </a:xfrm>
            <a:prstGeom prst="rect">
              <a:avLst/>
            </a:prstGeom>
            <a:ln w="12700" cap="flat">
              <a:noFill/>
              <a:miter lim="400000"/>
            </a:ln>
            <a:effectLst/>
          </p:spPr>
        </p:pic>
        <p:sp>
          <p:nvSpPr>
            <p:cNvPr id="584" name="Rectángulo"/>
            <p:cNvSpPr/>
            <p:nvPr/>
          </p:nvSpPr>
          <p:spPr>
            <a:xfrm>
              <a:off x="741085" y="25535"/>
              <a:ext cx="10048281" cy="635001"/>
            </a:xfrm>
            <a:prstGeom prst="rect">
              <a:avLst/>
            </a:prstGeom>
            <a:gradFill flip="none" rotWithShape="1">
              <a:gsLst>
                <a:gs pos="0">
                  <a:schemeClr val="accent5"/>
                </a:gs>
                <a:gs pos="100000">
                  <a:schemeClr val="accent5">
                    <a:lumOff val="-29866"/>
                  </a:schemeClr>
                </a:gs>
              </a:gsLst>
              <a:lin ang="5400000" scaled="0"/>
            </a:gra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585" name="Francisco Bedolla Cancino"/>
            <p:cNvSpPr txBox="1"/>
            <p:nvPr/>
          </p:nvSpPr>
          <p:spPr>
            <a:xfrm>
              <a:off x="939404" y="186864"/>
              <a:ext cx="2388897" cy="3123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1400">
                  <a:solidFill>
                    <a:srgbClr val="FFFFFF"/>
                  </a:solidFill>
                </a:defRPr>
              </a:lvl1pPr>
            </a:lstStyle>
            <a:p>
              <a:r>
                <a:t>Francisco Bedolla Cancino</a:t>
              </a:r>
            </a:p>
          </p:txBody>
        </p:sp>
        <p:sp>
          <p:nvSpPr>
            <p:cNvPr id="586" name="Centro de Investigación…"/>
            <p:cNvSpPr txBox="1"/>
            <p:nvPr/>
          </p:nvSpPr>
          <p:spPr>
            <a:xfrm>
              <a:off x="7981494" y="17530"/>
              <a:ext cx="2714982" cy="5282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a:defRPr sz="1400">
                  <a:solidFill>
                    <a:srgbClr val="FFFFFF"/>
                  </a:solidFill>
                </a:defRPr>
              </a:pPr>
              <a:r>
                <a:t>Centro de Investigación </a:t>
              </a:r>
            </a:p>
            <a:p>
              <a:pPr>
                <a:defRPr sz="1400">
                  <a:solidFill>
                    <a:srgbClr val="FFFFFF"/>
                  </a:solidFill>
                </a:defRPr>
              </a:pPr>
              <a:r>
                <a:t>Internacional del Trabajo, A. C.</a:t>
              </a:r>
            </a:p>
          </p:txBody>
        </p:sp>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Entiendo por moral un tipo específico de comunicación, el cual comporta referencias al aprecio o desprecio. Lo que está en juego aquí no es el carácter bueno o malo de roles específicos —como maestro, músico, funcionario público o futbolista, por ejemplo—, sino la persona como un todo, en cuanto es valorada como partícipe en la comunicación."/>
          <p:cNvSpPr txBox="1"/>
          <p:nvPr/>
        </p:nvSpPr>
        <p:spPr>
          <a:xfrm>
            <a:off x="816752" y="2336800"/>
            <a:ext cx="6221149" cy="5740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defTabSz="457200">
              <a:defRPr sz="3200" b="0">
                <a:solidFill>
                  <a:srgbClr val="0433FF"/>
                </a:solidFill>
                <a:latin typeface="Bookman Old Style"/>
                <a:ea typeface="Bookman Old Style"/>
                <a:cs typeface="Bookman Old Style"/>
                <a:sym typeface="Bookman Old Style"/>
              </a:defRPr>
            </a:lvl1pPr>
          </a:lstStyle>
          <a:p>
            <a:pPr>
              <a:defRPr sz="1800">
                <a:solidFill>
                  <a:srgbClr val="000000"/>
                </a:solidFill>
              </a:defRPr>
            </a:pPr>
            <a:r>
              <a:rPr sz="3200">
                <a:solidFill>
                  <a:srgbClr val="0433FF"/>
                </a:solidFill>
              </a:rPr>
              <a:t>Entiendo por moral un tipo específico de comunicación, el cual comporta referencias al aprecio o desprecio. Lo que está en juego aquí no es el carácter bueno o malo de roles específicos —como maestro, músico, funcionario público o futbolista, por ejemplo—, sino la persona como un todo, en cuanto es valorada como partícipe en la comunicación.</a:t>
            </a:r>
          </a:p>
        </p:txBody>
      </p:sp>
      <p:pic>
        <p:nvPicPr>
          <p:cNvPr id="590" name="Imagen" descr="Imagen"/>
          <p:cNvPicPr>
            <a:picLocks noChangeAspect="1"/>
          </p:cNvPicPr>
          <p:nvPr/>
        </p:nvPicPr>
        <p:blipFill>
          <a:blip r:embed="rId2">
            <a:extLst/>
          </a:blip>
          <a:stretch>
            <a:fillRect/>
          </a:stretch>
        </p:blipFill>
        <p:spPr>
          <a:xfrm>
            <a:off x="7161611" y="3287504"/>
            <a:ext cx="4849599" cy="3632518"/>
          </a:xfrm>
          <a:prstGeom prst="rect">
            <a:avLst/>
          </a:prstGeom>
          <a:ln w="12700">
            <a:miter lim="400000"/>
          </a:ln>
        </p:spPr>
      </p:pic>
      <p:grpSp>
        <p:nvGrpSpPr>
          <p:cNvPr id="596" name="Grupo"/>
          <p:cNvGrpSpPr/>
          <p:nvPr/>
        </p:nvGrpSpPr>
        <p:grpSpPr>
          <a:xfrm>
            <a:off x="736704" y="8961831"/>
            <a:ext cx="11580537" cy="662653"/>
            <a:chOff x="0" y="0"/>
            <a:chExt cx="11580536" cy="662651"/>
          </a:xfrm>
        </p:grpSpPr>
        <p:pic>
          <p:nvPicPr>
            <p:cNvPr id="591" name="Imagen" descr="Imagen"/>
            <p:cNvPicPr>
              <a:picLocks noChangeAspect="1"/>
            </p:cNvPicPr>
            <p:nvPr/>
          </p:nvPicPr>
          <p:blipFill>
            <a:blip r:embed="rId3">
              <a:extLst/>
            </a:blip>
            <a:stretch>
              <a:fillRect/>
            </a:stretch>
          </p:blipFill>
          <p:spPr>
            <a:xfrm>
              <a:off x="0" y="27651"/>
              <a:ext cx="597153" cy="635001"/>
            </a:xfrm>
            <a:prstGeom prst="rect">
              <a:avLst/>
            </a:prstGeom>
            <a:ln w="12700" cap="flat">
              <a:noFill/>
              <a:miter lim="400000"/>
            </a:ln>
            <a:effectLst/>
          </p:spPr>
        </p:pic>
        <p:pic>
          <p:nvPicPr>
            <p:cNvPr id="592" name="Imagen" descr="Imagen"/>
            <p:cNvPicPr>
              <a:picLocks noChangeAspect="1"/>
            </p:cNvPicPr>
            <p:nvPr/>
          </p:nvPicPr>
          <p:blipFill>
            <a:blip r:embed="rId4">
              <a:extLst/>
            </a:blip>
            <a:stretch>
              <a:fillRect/>
            </a:stretch>
          </p:blipFill>
          <p:spPr>
            <a:xfrm>
              <a:off x="10983383" y="0"/>
              <a:ext cx="597154" cy="639504"/>
            </a:xfrm>
            <a:prstGeom prst="rect">
              <a:avLst/>
            </a:prstGeom>
            <a:ln w="12700" cap="flat">
              <a:noFill/>
              <a:miter lim="400000"/>
            </a:ln>
            <a:effectLst/>
          </p:spPr>
        </p:pic>
        <p:sp>
          <p:nvSpPr>
            <p:cNvPr id="593" name="Rectángulo"/>
            <p:cNvSpPr/>
            <p:nvPr/>
          </p:nvSpPr>
          <p:spPr>
            <a:xfrm>
              <a:off x="741085" y="25535"/>
              <a:ext cx="10048281" cy="635001"/>
            </a:xfrm>
            <a:prstGeom prst="rect">
              <a:avLst/>
            </a:prstGeom>
            <a:gradFill flip="none" rotWithShape="1">
              <a:gsLst>
                <a:gs pos="0">
                  <a:schemeClr val="accent5"/>
                </a:gs>
                <a:gs pos="100000">
                  <a:schemeClr val="accent5">
                    <a:lumOff val="-29866"/>
                  </a:schemeClr>
                </a:gs>
              </a:gsLst>
              <a:lin ang="5400000" scaled="0"/>
            </a:gra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594" name="Francisco Bedolla Cancino"/>
            <p:cNvSpPr txBox="1"/>
            <p:nvPr/>
          </p:nvSpPr>
          <p:spPr>
            <a:xfrm>
              <a:off x="939404" y="186864"/>
              <a:ext cx="2388897" cy="3123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1400">
                  <a:solidFill>
                    <a:srgbClr val="FFFFFF"/>
                  </a:solidFill>
                </a:defRPr>
              </a:lvl1pPr>
            </a:lstStyle>
            <a:p>
              <a:r>
                <a:t>Francisco Bedolla Cancino</a:t>
              </a:r>
            </a:p>
          </p:txBody>
        </p:sp>
        <p:sp>
          <p:nvSpPr>
            <p:cNvPr id="595" name="Centro de Investigación…"/>
            <p:cNvSpPr txBox="1"/>
            <p:nvPr/>
          </p:nvSpPr>
          <p:spPr>
            <a:xfrm>
              <a:off x="7981494" y="17530"/>
              <a:ext cx="2714982" cy="5282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a:defRPr sz="1400">
                  <a:solidFill>
                    <a:srgbClr val="FFFFFF"/>
                  </a:solidFill>
                </a:defRPr>
              </a:pPr>
              <a:r>
                <a:t>Centro de Investigación </a:t>
              </a:r>
            </a:p>
            <a:p>
              <a:pPr>
                <a:defRPr sz="1400">
                  <a:solidFill>
                    <a:srgbClr val="FFFFFF"/>
                  </a:solidFill>
                </a:defRPr>
              </a:pPr>
              <a:r>
                <a:t>Internacional del Trabajo, A. C.</a:t>
              </a:r>
            </a:p>
          </p:txBody>
        </p:sp>
      </p:grpSp>
      <p:sp>
        <p:nvSpPr>
          <p:cNvPr id="597" name="Concepto de Moral"/>
          <p:cNvSpPr txBox="1">
            <a:spLocks noGrp="1"/>
          </p:cNvSpPr>
          <p:nvPr>
            <p:ph type="title" idx="4294967295"/>
          </p:nvPr>
        </p:nvSpPr>
        <p:spPr>
          <a:xfrm>
            <a:off x="952500" y="177800"/>
            <a:ext cx="11099800" cy="1067895"/>
          </a:xfrm>
          <a:prstGeom prst="rect">
            <a:avLst/>
          </a:prstGeom>
        </p:spPr>
        <p:txBody>
          <a:bodyPr/>
          <a:lstStyle>
            <a:lvl1pPr defTabSz="537463">
              <a:defRPr sz="6256" b="1">
                <a:solidFill>
                  <a:schemeClr val="accent4">
                    <a:hueOff val="-1081314"/>
                    <a:satOff val="4338"/>
                    <a:lumOff val="-8931"/>
                  </a:schemeClr>
                </a:solidFill>
                <a:latin typeface="Helvetica"/>
                <a:ea typeface="Helvetica"/>
                <a:cs typeface="Helvetica"/>
                <a:sym typeface="Helvetica"/>
              </a:defRPr>
            </a:lvl1pPr>
          </a:lstStyle>
          <a:p>
            <a:r>
              <a:t>Concepto de Moral</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5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7"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9" name="Imagen" descr="Imagen"/>
          <p:cNvPicPr>
            <a:picLocks noChangeAspect="1"/>
          </p:cNvPicPr>
          <p:nvPr/>
        </p:nvPicPr>
        <p:blipFill>
          <a:blip r:embed="rId2">
            <a:extLst/>
          </a:blip>
          <a:stretch>
            <a:fillRect/>
          </a:stretch>
        </p:blipFill>
        <p:spPr>
          <a:xfrm>
            <a:off x="5135651" y="2284533"/>
            <a:ext cx="6561356" cy="6038611"/>
          </a:xfrm>
          <a:prstGeom prst="rect">
            <a:avLst/>
          </a:prstGeom>
          <a:ln w="12700">
            <a:miter lim="400000"/>
          </a:ln>
        </p:spPr>
      </p:pic>
      <p:sp>
        <p:nvSpPr>
          <p:cNvPr id="600" name="Hay una fuerza motriz más poderosa que el vapor, la electricidad y la energía atómica:…"/>
          <p:cNvSpPr txBox="1"/>
          <p:nvPr/>
        </p:nvSpPr>
        <p:spPr>
          <a:xfrm>
            <a:off x="1374278" y="2158999"/>
            <a:ext cx="3560863" cy="5435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defTabSz="457200">
              <a:defRPr sz="3200">
                <a:solidFill>
                  <a:srgbClr val="0F65FF"/>
                </a:solidFill>
                <a:latin typeface="Bookman Old Style"/>
                <a:ea typeface="Bookman Old Style"/>
                <a:cs typeface="Bookman Old Style"/>
                <a:sym typeface="Bookman Old Style"/>
              </a:defRPr>
            </a:pPr>
            <a:r>
              <a:rPr sz="3600"/>
              <a:t>Hay una fuerza motriz más poderosa que el vapor, la electricidad y la energía atómica:</a:t>
            </a:r>
            <a:r>
              <a:rPr sz="4800"/>
              <a:t> </a:t>
            </a:r>
          </a:p>
          <a:p>
            <a:pPr algn="l" defTabSz="457200">
              <a:defRPr sz="3200">
                <a:solidFill>
                  <a:srgbClr val="0F65FF"/>
                </a:solidFill>
                <a:latin typeface="Bookman Old Style"/>
                <a:ea typeface="Bookman Old Style"/>
                <a:cs typeface="Bookman Old Style"/>
                <a:sym typeface="Bookman Old Style"/>
              </a:defRPr>
            </a:pPr>
            <a:r>
              <a:rPr sz="4800" i="1"/>
              <a:t>la voluntad</a:t>
            </a:r>
          </a:p>
        </p:txBody>
      </p:sp>
      <p:sp>
        <p:nvSpPr>
          <p:cNvPr id="601" name="Albert Einstein"/>
          <p:cNvSpPr txBox="1"/>
          <p:nvPr/>
        </p:nvSpPr>
        <p:spPr>
          <a:xfrm>
            <a:off x="2312950" y="7854950"/>
            <a:ext cx="2689399" cy="5715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defTabSz="457200">
              <a:defRPr sz="3000" i="1">
                <a:solidFill>
                  <a:schemeClr val="accent4">
                    <a:hueOff val="-1081314"/>
                    <a:satOff val="4338"/>
                    <a:lumOff val="-8931"/>
                  </a:schemeClr>
                </a:solidFill>
                <a:latin typeface="Century Gothic"/>
                <a:ea typeface="Century Gothic"/>
                <a:cs typeface="Century Gothic"/>
                <a:sym typeface="Century Gothic"/>
              </a:defRPr>
            </a:lvl1pPr>
          </a:lstStyle>
          <a:p>
            <a:r>
              <a:t>Albert Einstein</a:t>
            </a:r>
          </a:p>
        </p:txBody>
      </p:sp>
      <p:sp>
        <p:nvSpPr>
          <p:cNvPr id="602" name="Para reflexionar"/>
          <p:cNvSpPr txBox="1"/>
          <p:nvPr/>
        </p:nvSpPr>
        <p:spPr>
          <a:xfrm>
            <a:off x="893776" y="380999"/>
            <a:ext cx="11217248" cy="1193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7200">
                <a:solidFill>
                  <a:schemeClr val="accent4">
                    <a:hueOff val="-1081314"/>
                    <a:satOff val="4338"/>
                    <a:lumOff val="-8931"/>
                  </a:schemeClr>
                </a:solidFill>
                <a:latin typeface="Helvetica"/>
                <a:ea typeface="Helvetica"/>
                <a:cs typeface="Helvetica"/>
                <a:sym typeface="Helvetica"/>
              </a:defRPr>
            </a:lvl1pPr>
          </a:lstStyle>
          <a:p>
            <a:r>
              <a:t>Para reflexionar</a:t>
            </a:r>
          </a:p>
        </p:txBody>
      </p:sp>
      <p:grpSp>
        <p:nvGrpSpPr>
          <p:cNvPr id="608" name="Grupo"/>
          <p:cNvGrpSpPr/>
          <p:nvPr/>
        </p:nvGrpSpPr>
        <p:grpSpPr>
          <a:xfrm>
            <a:off x="736704" y="8961831"/>
            <a:ext cx="11580537" cy="662653"/>
            <a:chOff x="0" y="0"/>
            <a:chExt cx="11580536" cy="662651"/>
          </a:xfrm>
        </p:grpSpPr>
        <p:pic>
          <p:nvPicPr>
            <p:cNvPr id="603" name="Imagen" descr="Imagen"/>
            <p:cNvPicPr>
              <a:picLocks noChangeAspect="1"/>
            </p:cNvPicPr>
            <p:nvPr/>
          </p:nvPicPr>
          <p:blipFill>
            <a:blip r:embed="rId3">
              <a:extLst/>
            </a:blip>
            <a:stretch>
              <a:fillRect/>
            </a:stretch>
          </p:blipFill>
          <p:spPr>
            <a:xfrm>
              <a:off x="0" y="27651"/>
              <a:ext cx="597153" cy="635001"/>
            </a:xfrm>
            <a:prstGeom prst="rect">
              <a:avLst/>
            </a:prstGeom>
            <a:ln w="12700" cap="flat">
              <a:noFill/>
              <a:miter lim="400000"/>
            </a:ln>
            <a:effectLst/>
          </p:spPr>
        </p:pic>
        <p:pic>
          <p:nvPicPr>
            <p:cNvPr id="604" name="Imagen" descr="Imagen"/>
            <p:cNvPicPr>
              <a:picLocks noChangeAspect="1"/>
            </p:cNvPicPr>
            <p:nvPr/>
          </p:nvPicPr>
          <p:blipFill>
            <a:blip r:embed="rId4">
              <a:extLst/>
            </a:blip>
            <a:stretch>
              <a:fillRect/>
            </a:stretch>
          </p:blipFill>
          <p:spPr>
            <a:xfrm>
              <a:off x="10983383" y="0"/>
              <a:ext cx="597154" cy="639504"/>
            </a:xfrm>
            <a:prstGeom prst="rect">
              <a:avLst/>
            </a:prstGeom>
            <a:ln w="12700" cap="flat">
              <a:noFill/>
              <a:miter lim="400000"/>
            </a:ln>
            <a:effectLst/>
          </p:spPr>
        </p:pic>
        <p:sp>
          <p:nvSpPr>
            <p:cNvPr id="605" name="Rectángulo"/>
            <p:cNvSpPr/>
            <p:nvPr/>
          </p:nvSpPr>
          <p:spPr>
            <a:xfrm>
              <a:off x="741085" y="25535"/>
              <a:ext cx="10048281" cy="635001"/>
            </a:xfrm>
            <a:prstGeom prst="rect">
              <a:avLst/>
            </a:prstGeom>
            <a:gradFill flip="none" rotWithShape="1">
              <a:gsLst>
                <a:gs pos="0">
                  <a:schemeClr val="accent5"/>
                </a:gs>
                <a:gs pos="100000">
                  <a:schemeClr val="accent5">
                    <a:lumOff val="-29866"/>
                  </a:schemeClr>
                </a:gs>
              </a:gsLst>
              <a:lin ang="5400000" scaled="0"/>
            </a:gra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606" name="Francisco Bedolla Cancino"/>
            <p:cNvSpPr txBox="1"/>
            <p:nvPr/>
          </p:nvSpPr>
          <p:spPr>
            <a:xfrm>
              <a:off x="939404" y="186864"/>
              <a:ext cx="2388897" cy="3123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1400">
                  <a:solidFill>
                    <a:srgbClr val="FFFFFF"/>
                  </a:solidFill>
                </a:defRPr>
              </a:lvl1pPr>
            </a:lstStyle>
            <a:p>
              <a:r>
                <a:t>Francisco Bedolla Cancino</a:t>
              </a:r>
            </a:p>
          </p:txBody>
        </p:sp>
        <p:sp>
          <p:nvSpPr>
            <p:cNvPr id="607" name="Centro de Investigación…"/>
            <p:cNvSpPr txBox="1"/>
            <p:nvPr/>
          </p:nvSpPr>
          <p:spPr>
            <a:xfrm>
              <a:off x="7981494" y="17530"/>
              <a:ext cx="2714982" cy="5282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a:defRPr sz="1400">
                  <a:solidFill>
                    <a:srgbClr val="FFFFFF"/>
                  </a:solidFill>
                </a:defRPr>
              </a:pPr>
              <a:r>
                <a:t>Centro de Investigación </a:t>
              </a:r>
            </a:p>
            <a:p>
              <a:pPr>
                <a:defRPr sz="1400">
                  <a:solidFill>
                    <a:srgbClr val="FFFFFF"/>
                  </a:solidFill>
                </a:defRPr>
              </a:pPr>
              <a:r>
                <a:t>Internacional del Trabajo, A. C.</a:t>
              </a:r>
            </a:p>
          </p:txBody>
        </p:sp>
      </p:gr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 name="A punto de concluir la jornada laboral, Raúl, funcionario del IMP, le dice en tono preocupado a María, su colaboradora directa, -“Necesito de tu apoyo urgente para revisar un dictamen que debo presentar a mis superiores, sin excusa ni pretexto mañana por la mañana”-. Contrariada por la abrupta petición, María le replica -“Jefe,  el horario oficial ya concluyó, y le recuerdo que…"/>
          <p:cNvSpPr txBox="1"/>
          <p:nvPr/>
        </p:nvSpPr>
        <p:spPr>
          <a:xfrm>
            <a:off x="933577" y="1874240"/>
            <a:ext cx="6564406" cy="6731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b="0">
                <a:solidFill>
                  <a:srgbClr val="204CFF"/>
                </a:solidFill>
                <a:latin typeface="Bookman Old Style"/>
                <a:ea typeface="Bookman Old Style"/>
                <a:cs typeface="Bookman Old Style"/>
                <a:sym typeface="Bookman Old Style"/>
              </a:defRPr>
            </a:pPr>
            <a:r>
              <a:t>A punto de concluir la jornada laboral, Raúl, funcionario del IMP, le dice en tono preocupado a María, su colaboradora directa, -“</a:t>
            </a:r>
            <a:r>
              <a:rPr b="1" i="1"/>
              <a:t>Necesito de tu apoyo urgente para revisar un dictamen que debo presentar a mis superiores, sin excusa ni pretexto mañana por la mañana”</a:t>
            </a:r>
            <a:r>
              <a:t>-. Contrariada por la abrupta petición, María le replica -“</a:t>
            </a:r>
            <a:r>
              <a:rPr i="1"/>
              <a:t>Jefe,  el horario oficial ya concluyó, y le recuerdo que</a:t>
            </a:r>
          </a:p>
          <a:p>
            <a:pPr>
              <a:defRPr b="0">
                <a:solidFill>
                  <a:srgbClr val="204CFF"/>
                </a:solidFill>
                <a:latin typeface="Bookman Old Style"/>
                <a:ea typeface="Bookman Old Style"/>
                <a:cs typeface="Bookman Old Style"/>
                <a:sym typeface="Bookman Old Style"/>
              </a:defRPr>
            </a:pPr>
            <a:r>
              <a:rPr i="1"/>
              <a:t>soy madre soltera y debo cuidar de mis dos pequeños y apoyarles en sus tareas</a:t>
            </a:r>
            <a:r>
              <a:t>”. Raúl, que también tiene hijos pequeños, entra en duda, pero finalmente, apelando a su sentido del profesionalismo y la importancia pública del dictamen en cuestión, le exige a María que permanezca y le apoye.</a:t>
            </a:r>
            <a:r>
              <a:rPr b="1"/>
              <a:t> </a:t>
            </a:r>
            <a:r>
              <a:t>   </a:t>
            </a:r>
          </a:p>
        </p:txBody>
      </p:sp>
      <p:pic>
        <p:nvPicPr>
          <p:cNvPr id="611" name="Imagen" descr="Imagen"/>
          <p:cNvPicPr>
            <a:picLocks noChangeAspect="1"/>
          </p:cNvPicPr>
          <p:nvPr/>
        </p:nvPicPr>
        <p:blipFill>
          <a:blip r:embed="rId2">
            <a:extLst/>
          </a:blip>
          <a:stretch>
            <a:fillRect/>
          </a:stretch>
        </p:blipFill>
        <p:spPr>
          <a:xfrm>
            <a:off x="7845573" y="3530600"/>
            <a:ext cx="4352777" cy="2901851"/>
          </a:xfrm>
          <a:prstGeom prst="rect">
            <a:avLst/>
          </a:prstGeom>
          <a:ln w="12700">
            <a:miter lim="400000"/>
          </a:ln>
        </p:spPr>
      </p:pic>
      <p:sp>
        <p:nvSpPr>
          <p:cNvPr id="612" name="Dos caminos, una elección"/>
          <p:cNvSpPr txBox="1"/>
          <p:nvPr/>
        </p:nvSpPr>
        <p:spPr>
          <a:xfrm>
            <a:off x="893776" y="438149"/>
            <a:ext cx="11217248" cy="10795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6400">
                <a:solidFill>
                  <a:schemeClr val="accent4">
                    <a:hueOff val="-1081314"/>
                    <a:satOff val="4338"/>
                    <a:lumOff val="-8931"/>
                  </a:schemeClr>
                </a:solidFill>
                <a:latin typeface="Helvetica"/>
                <a:ea typeface="Helvetica"/>
                <a:cs typeface="Helvetica"/>
                <a:sym typeface="Helvetica"/>
              </a:defRPr>
            </a:lvl1pPr>
          </a:lstStyle>
          <a:p>
            <a:r>
              <a:t>Dos caminos, una elección</a:t>
            </a:r>
          </a:p>
        </p:txBody>
      </p:sp>
      <p:grpSp>
        <p:nvGrpSpPr>
          <p:cNvPr id="618" name="Grupo"/>
          <p:cNvGrpSpPr/>
          <p:nvPr/>
        </p:nvGrpSpPr>
        <p:grpSpPr>
          <a:xfrm>
            <a:off x="761747" y="8961831"/>
            <a:ext cx="11580537" cy="662653"/>
            <a:chOff x="0" y="0"/>
            <a:chExt cx="11580536" cy="662651"/>
          </a:xfrm>
        </p:grpSpPr>
        <p:pic>
          <p:nvPicPr>
            <p:cNvPr id="613" name="Imagen" descr="Imagen"/>
            <p:cNvPicPr>
              <a:picLocks noChangeAspect="1"/>
            </p:cNvPicPr>
            <p:nvPr/>
          </p:nvPicPr>
          <p:blipFill>
            <a:blip r:embed="rId3">
              <a:extLst/>
            </a:blip>
            <a:stretch>
              <a:fillRect/>
            </a:stretch>
          </p:blipFill>
          <p:spPr>
            <a:xfrm>
              <a:off x="0" y="27651"/>
              <a:ext cx="597153" cy="635001"/>
            </a:xfrm>
            <a:prstGeom prst="rect">
              <a:avLst/>
            </a:prstGeom>
            <a:ln w="12700" cap="flat">
              <a:noFill/>
              <a:miter lim="400000"/>
            </a:ln>
            <a:effectLst/>
          </p:spPr>
        </p:pic>
        <p:pic>
          <p:nvPicPr>
            <p:cNvPr id="614" name="Imagen" descr="Imagen"/>
            <p:cNvPicPr>
              <a:picLocks noChangeAspect="1"/>
            </p:cNvPicPr>
            <p:nvPr/>
          </p:nvPicPr>
          <p:blipFill>
            <a:blip r:embed="rId4">
              <a:extLst/>
            </a:blip>
            <a:stretch>
              <a:fillRect/>
            </a:stretch>
          </p:blipFill>
          <p:spPr>
            <a:xfrm>
              <a:off x="10983383" y="0"/>
              <a:ext cx="597154" cy="639504"/>
            </a:xfrm>
            <a:prstGeom prst="rect">
              <a:avLst/>
            </a:prstGeom>
            <a:ln w="12700" cap="flat">
              <a:noFill/>
              <a:miter lim="400000"/>
            </a:ln>
            <a:effectLst/>
          </p:spPr>
        </p:pic>
        <p:sp>
          <p:nvSpPr>
            <p:cNvPr id="615" name="Rectángulo"/>
            <p:cNvSpPr/>
            <p:nvPr/>
          </p:nvSpPr>
          <p:spPr>
            <a:xfrm>
              <a:off x="741085" y="25535"/>
              <a:ext cx="10048281" cy="635001"/>
            </a:xfrm>
            <a:prstGeom prst="rect">
              <a:avLst/>
            </a:prstGeom>
            <a:gradFill flip="none" rotWithShape="1">
              <a:gsLst>
                <a:gs pos="0">
                  <a:schemeClr val="accent5"/>
                </a:gs>
                <a:gs pos="100000">
                  <a:schemeClr val="accent5">
                    <a:lumOff val="-29866"/>
                  </a:schemeClr>
                </a:gs>
              </a:gsLst>
              <a:lin ang="5400000" scaled="0"/>
            </a:gra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616" name="Francisco Bedolla Cancino"/>
            <p:cNvSpPr txBox="1"/>
            <p:nvPr/>
          </p:nvSpPr>
          <p:spPr>
            <a:xfrm>
              <a:off x="939404" y="186864"/>
              <a:ext cx="2388897" cy="3123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1400">
                  <a:solidFill>
                    <a:srgbClr val="FFFFFF"/>
                  </a:solidFill>
                </a:defRPr>
              </a:lvl1pPr>
            </a:lstStyle>
            <a:p>
              <a:r>
                <a:t>Francisco Bedolla Cancino</a:t>
              </a:r>
            </a:p>
          </p:txBody>
        </p:sp>
        <p:sp>
          <p:nvSpPr>
            <p:cNvPr id="617" name="Centro de Investigación…"/>
            <p:cNvSpPr txBox="1"/>
            <p:nvPr/>
          </p:nvSpPr>
          <p:spPr>
            <a:xfrm>
              <a:off x="7981494" y="17530"/>
              <a:ext cx="2714982" cy="5282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a:defRPr sz="1400">
                  <a:solidFill>
                    <a:srgbClr val="FFFFFF"/>
                  </a:solidFill>
                </a:defRPr>
              </a:pPr>
              <a:r>
                <a:t>Centro de Investigación </a:t>
              </a:r>
            </a:p>
            <a:p>
              <a:pPr>
                <a:defRPr sz="1400">
                  <a:solidFill>
                    <a:srgbClr val="FFFFFF"/>
                  </a:solidFill>
                </a:defRPr>
              </a:pPr>
              <a:r>
                <a:t>Internacional del Trabajo, A. C.</a:t>
              </a:r>
            </a:p>
          </p:txBody>
        </p:sp>
      </p:gr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5" name="Grupo"/>
          <p:cNvGrpSpPr/>
          <p:nvPr/>
        </p:nvGrpSpPr>
        <p:grpSpPr>
          <a:xfrm>
            <a:off x="761747" y="8961831"/>
            <a:ext cx="11580537" cy="662653"/>
            <a:chOff x="0" y="0"/>
            <a:chExt cx="11580536" cy="662651"/>
          </a:xfrm>
        </p:grpSpPr>
        <p:pic>
          <p:nvPicPr>
            <p:cNvPr id="620" name="Imagen" descr="Imagen"/>
            <p:cNvPicPr>
              <a:picLocks noChangeAspect="1"/>
            </p:cNvPicPr>
            <p:nvPr/>
          </p:nvPicPr>
          <p:blipFill>
            <a:blip r:embed="rId2">
              <a:extLst/>
            </a:blip>
            <a:stretch>
              <a:fillRect/>
            </a:stretch>
          </p:blipFill>
          <p:spPr>
            <a:xfrm>
              <a:off x="0" y="27651"/>
              <a:ext cx="597153" cy="635001"/>
            </a:xfrm>
            <a:prstGeom prst="rect">
              <a:avLst/>
            </a:prstGeom>
            <a:ln w="12700" cap="flat">
              <a:noFill/>
              <a:miter lim="400000"/>
            </a:ln>
            <a:effectLst/>
          </p:spPr>
        </p:pic>
        <p:pic>
          <p:nvPicPr>
            <p:cNvPr id="621" name="Imagen" descr="Imagen"/>
            <p:cNvPicPr>
              <a:picLocks noChangeAspect="1"/>
            </p:cNvPicPr>
            <p:nvPr/>
          </p:nvPicPr>
          <p:blipFill>
            <a:blip r:embed="rId3">
              <a:extLst/>
            </a:blip>
            <a:stretch>
              <a:fillRect/>
            </a:stretch>
          </p:blipFill>
          <p:spPr>
            <a:xfrm>
              <a:off x="10983383" y="0"/>
              <a:ext cx="597154" cy="639504"/>
            </a:xfrm>
            <a:prstGeom prst="rect">
              <a:avLst/>
            </a:prstGeom>
            <a:ln w="12700" cap="flat">
              <a:noFill/>
              <a:miter lim="400000"/>
            </a:ln>
            <a:effectLst/>
          </p:spPr>
        </p:pic>
        <p:sp>
          <p:nvSpPr>
            <p:cNvPr id="622" name="Rectángulo"/>
            <p:cNvSpPr/>
            <p:nvPr/>
          </p:nvSpPr>
          <p:spPr>
            <a:xfrm>
              <a:off x="741085" y="25535"/>
              <a:ext cx="10048281" cy="635001"/>
            </a:xfrm>
            <a:prstGeom prst="rect">
              <a:avLst/>
            </a:prstGeom>
            <a:gradFill flip="none" rotWithShape="1">
              <a:gsLst>
                <a:gs pos="0">
                  <a:schemeClr val="accent5"/>
                </a:gs>
                <a:gs pos="100000">
                  <a:schemeClr val="accent5">
                    <a:lumOff val="-29866"/>
                  </a:schemeClr>
                </a:gs>
              </a:gsLst>
              <a:lin ang="5400000" scaled="0"/>
            </a:gra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623" name="Francisco Bedolla Cancino"/>
            <p:cNvSpPr txBox="1"/>
            <p:nvPr/>
          </p:nvSpPr>
          <p:spPr>
            <a:xfrm>
              <a:off x="939404" y="186864"/>
              <a:ext cx="2388897" cy="3123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1400">
                  <a:solidFill>
                    <a:srgbClr val="FFFFFF"/>
                  </a:solidFill>
                </a:defRPr>
              </a:lvl1pPr>
            </a:lstStyle>
            <a:p>
              <a:r>
                <a:t>Francisco Bedolla Cancino</a:t>
              </a:r>
            </a:p>
          </p:txBody>
        </p:sp>
        <p:sp>
          <p:nvSpPr>
            <p:cNvPr id="624" name="Centro de Investigación…"/>
            <p:cNvSpPr txBox="1"/>
            <p:nvPr/>
          </p:nvSpPr>
          <p:spPr>
            <a:xfrm>
              <a:off x="7981494" y="17530"/>
              <a:ext cx="2714982" cy="5282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a:defRPr sz="1400">
                  <a:solidFill>
                    <a:srgbClr val="FFFFFF"/>
                  </a:solidFill>
                </a:defRPr>
              </a:pPr>
              <a:r>
                <a:t>Centro de Investigación </a:t>
              </a:r>
            </a:p>
            <a:p>
              <a:pPr>
                <a:defRPr sz="1400">
                  <a:solidFill>
                    <a:srgbClr val="FFFFFF"/>
                  </a:solidFill>
                </a:defRPr>
              </a:pPr>
              <a:r>
                <a:t>Internacional del Trabajo, A. C.</a:t>
              </a:r>
            </a:p>
          </p:txBody>
        </p:sp>
      </p:grpSp>
      <p:sp>
        <p:nvSpPr>
          <p:cNvPr id="626" name="Ética de la Función Pública"/>
          <p:cNvSpPr txBox="1"/>
          <p:nvPr/>
        </p:nvSpPr>
        <p:spPr>
          <a:xfrm>
            <a:off x="476962" y="5861049"/>
            <a:ext cx="12050875" cy="10795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57200">
              <a:defRPr sz="6600">
                <a:solidFill>
                  <a:srgbClr val="CE1C00"/>
                </a:solidFill>
                <a:latin typeface="Bookman Old Style"/>
                <a:ea typeface="Bookman Old Style"/>
                <a:cs typeface="Bookman Old Style"/>
                <a:sym typeface="Bookman Old Style"/>
              </a:defRPr>
            </a:lvl1pPr>
          </a:lstStyle>
          <a:p>
            <a:r>
              <a:t>Ética de la Función Pública</a:t>
            </a:r>
          </a:p>
        </p:txBody>
      </p:sp>
      <p:sp>
        <p:nvSpPr>
          <p:cNvPr id="627" name="O la integridad puesta a prueba"/>
          <p:cNvSpPr txBox="1"/>
          <p:nvPr/>
        </p:nvSpPr>
        <p:spPr>
          <a:xfrm>
            <a:off x="2899175" y="7061200"/>
            <a:ext cx="7255595" cy="660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57200">
              <a:defRPr sz="3600">
                <a:solidFill>
                  <a:schemeClr val="accent1">
                    <a:lumOff val="-13575"/>
                  </a:schemeClr>
                </a:solidFill>
                <a:latin typeface="Century Gothic"/>
                <a:ea typeface="Century Gothic"/>
                <a:cs typeface="Century Gothic"/>
                <a:sym typeface="Century Gothic"/>
              </a:defRPr>
            </a:lvl1pPr>
          </a:lstStyle>
          <a:p>
            <a:r>
              <a:t>O la integridad puesta a prueba</a:t>
            </a:r>
          </a:p>
        </p:txBody>
      </p:sp>
      <p:pic>
        <p:nvPicPr>
          <p:cNvPr id="628" name="Imagen" descr="Imagen"/>
          <p:cNvPicPr>
            <a:picLocks noChangeAspect="1"/>
          </p:cNvPicPr>
          <p:nvPr/>
        </p:nvPicPr>
        <p:blipFill>
          <a:blip r:embed="rId4">
            <a:extLst/>
          </a:blip>
          <a:stretch>
            <a:fillRect/>
          </a:stretch>
        </p:blipFill>
        <p:spPr>
          <a:xfrm>
            <a:off x="2141417" y="1135318"/>
            <a:ext cx="8721966" cy="4252636"/>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3ro"/>
          <p:cNvSpPr/>
          <p:nvPr/>
        </p:nvSpPr>
        <p:spPr>
          <a:xfrm>
            <a:off x="1300249" y="6348298"/>
            <a:ext cx="10544802" cy="1766959"/>
          </a:xfrm>
          <a:custGeom>
            <a:avLst/>
            <a:gdLst/>
            <a:ahLst/>
            <a:cxnLst>
              <a:cxn ang="0">
                <a:pos x="wd2" y="hd2"/>
              </a:cxn>
              <a:cxn ang="5400000">
                <a:pos x="wd2" y="hd2"/>
              </a:cxn>
              <a:cxn ang="10800000">
                <a:pos x="wd2" y="hd2"/>
              </a:cxn>
              <a:cxn ang="16200000">
                <a:pos x="wd2" y="hd2"/>
              </a:cxn>
            </a:cxnLst>
            <a:rect l="0" t="0" r="r" b="b"/>
            <a:pathLst>
              <a:path w="21600" h="21600" extrusionOk="0">
                <a:moveTo>
                  <a:pt x="3253" y="47"/>
                </a:moveTo>
                <a:lnTo>
                  <a:pt x="0" y="21600"/>
                </a:lnTo>
                <a:lnTo>
                  <a:pt x="21600" y="21282"/>
                </a:lnTo>
                <a:lnTo>
                  <a:pt x="18487" y="0"/>
                </a:lnTo>
                <a:cubicBezTo>
                  <a:pt x="15980" y="133"/>
                  <a:pt x="13472" y="204"/>
                  <a:pt x="10965" y="213"/>
                </a:cubicBezTo>
                <a:cubicBezTo>
                  <a:pt x="8394" y="222"/>
                  <a:pt x="5824" y="167"/>
                  <a:pt x="3253" y="47"/>
                </a:cubicBezTo>
                <a:close/>
              </a:path>
            </a:pathLst>
          </a:custGeom>
          <a:solidFill>
            <a:schemeClr val="accent1">
              <a:lumOff val="16847"/>
            </a:schemeClr>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l">
              <a:defRPr sz="3600" b="0">
                <a:solidFill>
                  <a:srgbClr val="FFFFFF"/>
                </a:solidFill>
                <a:latin typeface="+mn-lt"/>
                <a:ea typeface="+mn-ea"/>
                <a:cs typeface="+mn-cs"/>
                <a:sym typeface="Helvetica Neue Medium"/>
              </a:defRPr>
            </a:lvl1pPr>
          </a:lstStyle>
          <a:p>
            <a:r>
              <a:t>3ro</a:t>
            </a:r>
          </a:p>
        </p:txBody>
      </p:sp>
      <p:sp>
        <p:nvSpPr>
          <p:cNvPr id="631" name="2do"/>
          <p:cNvSpPr/>
          <p:nvPr/>
        </p:nvSpPr>
        <p:spPr>
          <a:xfrm>
            <a:off x="3063049" y="4632806"/>
            <a:ext cx="7027183" cy="1521046"/>
          </a:xfrm>
          <a:custGeom>
            <a:avLst/>
            <a:gdLst/>
            <a:ahLst/>
            <a:cxnLst>
              <a:cxn ang="0">
                <a:pos x="wd2" y="hd2"/>
              </a:cxn>
              <a:cxn ang="5400000">
                <a:pos x="wd2" y="hd2"/>
              </a:cxn>
              <a:cxn ang="10800000">
                <a:pos x="wd2" y="hd2"/>
              </a:cxn>
              <a:cxn ang="16200000">
                <a:pos x="wd2" y="hd2"/>
              </a:cxn>
            </a:cxnLst>
            <a:rect l="0" t="0" r="r" b="b"/>
            <a:pathLst>
              <a:path w="21600" h="21600" extrusionOk="0">
                <a:moveTo>
                  <a:pt x="4093" y="0"/>
                </a:moveTo>
                <a:lnTo>
                  <a:pt x="0" y="21600"/>
                </a:lnTo>
                <a:lnTo>
                  <a:pt x="21600" y="21122"/>
                </a:lnTo>
                <a:lnTo>
                  <a:pt x="17658" y="154"/>
                </a:lnTo>
                <a:cubicBezTo>
                  <a:pt x="15448" y="161"/>
                  <a:pt x="13239" y="152"/>
                  <a:pt x="11029" y="127"/>
                </a:cubicBezTo>
                <a:cubicBezTo>
                  <a:pt x="8717" y="102"/>
                  <a:pt x="6405" y="59"/>
                  <a:pt x="4093" y="0"/>
                </a:cubicBezTo>
                <a:close/>
              </a:path>
            </a:pathLst>
          </a:custGeom>
          <a:solidFill>
            <a:srgbClr val="1860F5"/>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l">
              <a:defRPr sz="3600" b="0">
                <a:solidFill>
                  <a:srgbClr val="FFFFFF"/>
                </a:solidFill>
                <a:latin typeface="+mn-lt"/>
                <a:ea typeface="+mn-ea"/>
                <a:cs typeface="+mn-cs"/>
                <a:sym typeface="Helvetica Neue Medium"/>
              </a:defRPr>
            </a:lvl1pPr>
          </a:lstStyle>
          <a:p>
            <a:r>
              <a:t>2do</a:t>
            </a:r>
          </a:p>
        </p:txBody>
      </p:sp>
      <p:sp>
        <p:nvSpPr>
          <p:cNvPr id="632" name="1er"/>
          <p:cNvSpPr/>
          <p:nvPr/>
        </p:nvSpPr>
        <p:spPr>
          <a:xfrm>
            <a:off x="4674385" y="2195277"/>
            <a:ext cx="3820485" cy="2157872"/>
          </a:xfrm>
          <a:custGeom>
            <a:avLst/>
            <a:gdLst/>
            <a:ahLst/>
            <a:cxnLst>
              <a:cxn ang="0">
                <a:pos x="wd2" y="hd2"/>
              </a:cxn>
              <a:cxn ang="5400000">
                <a:pos x="wd2" y="hd2"/>
              </a:cxn>
              <a:cxn ang="10800000">
                <a:pos x="wd2" y="hd2"/>
              </a:cxn>
              <a:cxn ang="16200000">
                <a:pos x="wd2" y="hd2"/>
              </a:cxn>
            </a:cxnLst>
            <a:rect l="0" t="0" r="r" b="b"/>
            <a:pathLst>
              <a:path w="21600" h="21497" extrusionOk="0">
                <a:moveTo>
                  <a:pt x="10636" y="498"/>
                </a:moveTo>
                <a:lnTo>
                  <a:pt x="0" y="21497"/>
                </a:lnTo>
                <a:lnTo>
                  <a:pt x="21600" y="21454"/>
                </a:lnTo>
                <a:lnTo>
                  <a:pt x="10848" y="302"/>
                </a:lnTo>
                <a:cubicBezTo>
                  <a:pt x="10864" y="17"/>
                  <a:pt x="11062" y="-103"/>
                  <a:pt x="11174" y="105"/>
                </a:cubicBezTo>
                <a:cubicBezTo>
                  <a:pt x="11441" y="603"/>
                  <a:pt x="10648" y="1182"/>
                  <a:pt x="10636" y="498"/>
                </a:cubicBezTo>
                <a:close/>
              </a:path>
            </a:pathLst>
          </a:custGeom>
          <a:solidFill>
            <a:srgbClr val="14366C"/>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lgn="l">
              <a:defRPr sz="3600">
                <a:solidFill>
                  <a:srgbClr val="FFFFFF"/>
                </a:solidFill>
              </a:defRPr>
            </a:pPr>
            <a:endParaRPr/>
          </a:p>
          <a:p>
            <a:pPr algn="l">
              <a:defRPr sz="3600">
                <a:solidFill>
                  <a:srgbClr val="FFFFFF"/>
                </a:solidFill>
              </a:defRPr>
            </a:pPr>
            <a:r>
              <a:t>1er</a:t>
            </a:r>
          </a:p>
        </p:txBody>
      </p:sp>
      <p:sp>
        <p:nvSpPr>
          <p:cNvPr id="633" name="personal"/>
          <p:cNvSpPr txBox="1"/>
          <p:nvPr/>
        </p:nvSpPr>
        <p:spPr>
          <a:xfrm rot="18720000">
            <a:off x="4228244" y="2819399"/>
            <a:ext cx="2135312" cy="635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3600">
                <a:solidFill>
                  <a:srgbClr val="223094"/>
                </a:solidFill>
                <a:latin typeface="Bookman Old Style"/>
                <a:ea typeface="Bookman Old Style"/>
                <a:cs typeface="Bookman Old Style"/>
                <a:sym typeface="Bookman Old Style"/>
              </a:defRPr>
            </a:lvl1pPr>
          </a:lstStyle>
          <a:p>
            <a:r>
              <a:t>personal</a:t>
            </a:r>
          </a:p>
        </p:txBody>
      </p:sp>
      <p:sp>
        <p:nvSpPr>
          <p:cNvPr id="634" name="profesional"/>
          <p:cNvSpPr txBox="1"/>
          <p:nvPr/>
        </p:nvSpPr>
        <p:spPr>
          <a:xfrm rot="18720000">
            <a:off x="2139379" y="4739927"/>
            <a:ext cx="2757042" cy="635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3600">
                <a:solidFill>
                  <a:srgbClr val="2E54E1"/>
                </a:solidFill>
                <a:latin typeface="Bookman Old Style"/>
                <a:ea typeface="Bookman Old Style"/>
                <a:cs typeface="Bookman Old Style"/>
                <a:sym typeface="Bookman Old Style"/>
              </a:defRPr>
            </a:lvl1pPr>
          </a:lstStyle>
          <a:p>
            <a:r>
              <a:t>profesional</a:t>
            </a:r>
          </a:p>
        </p:txBody>
      </p:sp>
      <p:sp>
        <p:nvSpPr>
          <p:cNvPr id="635" name="laboral"/>
          <p:cNvSpPr txBox="1"/>
          <p:nvPr/>
        </p:nvSpPr>
        <p:spPr>
          <a:xfrm rot="18720000">
            <a:off x="954273" y="6649392"/>
            <a:ext cx="1723654" cy="635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3600">
                <a:solidFill>
                  <a:schemeClr val="accent1">
                    <a:lumOff val="16847"/>
                  </a:schemeClr>
                </a:solidFill>
                <a:latin typeface="Bookman Old Style"/>
                <a:ea typeface="Bookman Old Style"/>
                <a:cs typeface="Bookman Old Style"/>
                <a:sym typeface="Bookman Old Style"/>
              </a:defRPr>
            </a:lvl1pPr>
          </a:lstStyle>
          <a:p>
            <a:r>
              <a:t>laboral</a:t>
            </a:r>
          </a:p>
        </p:txBody>
      </p:sp>
      <p:sp>
        <p:nvSpPr>
          <p:cNvPr id="636" name="Línea"/>
          <p:cNvSpPr/>
          <p:nvPr/>
        </p:nvSpPr>
        <p:spPr>
          <a:xfrm flipV="1">
            <a:off x="6572649" y="2252441"/>
            <a:ext cx="1" cy="5877583"/>
          </a:xfrm>
          <a:prstGeom prst="line">
            <a:avLst/>
          </a:prstGeom>
          <a:ln w="127000">
            <a:solidFill>
              <a:schemeClr val="accent4">
                <a:hueOff val="-1081314"/>
                <a:satOff val="4338"/>
                <a:lumOff val="-8931"/>
              </a:schemeClr>
            </a:solidFill>
            <a:custDash>
              <a:ds d="200000" sp="200000"/>
            </a:custDash>
            <a:miter lim="400000"/>
            <a:headEnd type="triangle"/>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37" name="La integridad a prueba"/>
          <p:cNvSpPr txBox="1"/>
          <p:nvPr/>
        </p:nvSpPr>
        <p:spPr>
          <a:xfrm>
            <a:off x="893776" y="380999"/>
            <a:ext cx="11217248" cy="1193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7200">
                <a:solidFill>
                  <a:schemeClr val="accent4">
                    <a:hueOff val="-1081314"/>
                    <a:satOff val="4338"/>
                    <a:lumOff val="-8931"/>
                  </a:schemeClr>
                </a:solidFill>
                <a:latin typeface="Helvetica"/>
                <a:ea typeface="Helvetica"/>
                <a:cs typeface="Helvetica"/>
                <a:sym typeface="Helvetica"/>
              </a:defRPr>
            </a:lvl1pPr>
          </a:lstStyle>
          <a:p>
            <a:r>
              <a:t>La integridad a prueba</a:t>
            </a:r>
          </a:p>
        </p:txBody>
      </p:sp>
      <p:grpSp>
        <p:nvGrpSpPr>
          <p:cNvPr id="643" name="Grupo"/>
          <p:cNvGrpSpPr/>
          <p:nvPr/>
        </p:nvGrpSpPr>
        <p:grpSpPr>
          <a:xfrm>
            <a:off x="761747" y="8961831"/>
            <a:ext cx="11580537" cy="662653"/>
            <a:chOff x="0" y="0"/>
            <a:chExt cx="11580536" cy="662651"/>
          </a:xfrm>
        </p:grpSpPr>
        <p:pic>
          <p:nvPicPr>
            <p:cNvPr id="638" name="Imagen" descr="Imagen"/>
            <p:cNvPicPr>
              <a:picLocks noChangeAspect="1"/>
            </p:cNvPicPr>
            <p:nvPr/>
          </p:nvPicPr>
          <p:blipFill>
            <a:blip r:embed="rId2">
              <a:extLst/>
            </a:blip>
            <a:stretch>
              <a:fillRect/>
            </a:stretch>
          </p:blipFill>
          <p:spPr>
            <a:xfrm>
              <a:off x="0" y="27651"/>
              <a:ext cx="597153" cy="635001"/>
            </a:xfrm>
            <a:prstGeom prst="rect">
              <a:avLst/>
            </a:prstGeom>
            <a:ln w="12700" cap="flat">
              <a:noFill/>
              <a:miter lim="400000"/>
            </a:ln>
            <a:effectLst/>
          </p:spPr>
        </p:pic>
        <p:pic>
          <p:nvPicPr>
            <p:cNvPr id="639" name="Imagen" descr="Imagen"/>
            <p:cNvPicPr>
              <a:picLocks noChangeAspect="1"/>
            </p:cNvPicPr>
            <p:nvPr/>
          </p:nvPicPr>
          <p:blipFill>
            <a:blip r:embed="rId3">
              <a:extLst/>
            </a:blip>
            <a:stretch>
              <a:fillRect/>
            </a:stretch>
          </p:blipFill>
          <p:spPr>
            <a:xfrm>
              <a:off x="10983383" y="0"/>
              <a:ext cx="597154" cy="639504"/>
            </a:xfrm>
            <a:prstGeom prst="rect">
              <a:avLst/>
            </a:prstGeom>
            <a:ln w="12700" cap="flat">
              <a:noFill/>
              <a:miter lim="400000"/>
            </a:ln>
            <a:effectLst/>
          </p:spPr>
        </p:pic>
        <p:sp>
          <p:nvSpPr>
            <p:cNvPr id="640" name="Rectángulo"/>
            <p:cNvSpPr/>
            <p:nvPr/>
          </p:nvSpPr>
          <p:spPr>
            <a:xfrm>
              <a:off x="741085" y="25535"/>
              <a:ext cx="10048281" cy="635001"/>
            </a:xfrm>
            <a:prstGeom prst="rect">
              <a:avLst/>
            </a:prstGeom>
            <a:gradFill flip="none" rotWithShape="1">
              <a:gsLst>
                <a:gs pos="0">
                  <a:schemeClr val="accent5"/>
                </a:gs>
                <a:gs pos="100000">
                  <a:schemeClr val="accent5">
                    <a:lumOff val="-29866"/>
                  </a:schemeClr>
                </a:gs>
              </a:gsLst>
              <a:lin ang="5400000" scaled="0"/>
            </a:gra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641" name="Francisco Bedolla Cancino"/>
            <p:cNvSpPr txBox="1"/>
            <p:nvPr/>
          </p:nvSpPr>
          <p:spPr>
            <a:xfrm>
              <a:off x="939404" y="186864"/>
              <a:ext cx="2388897" cy="3123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1400">
                  <a:solidFill>
                    <a:srgbClr val="FFFFFF"/>
                  </a:solidFill>
                </a:defRPr>
              </a:lvl1pPr>
            </a:lstStyle>
            <a:p>
              <a:r>
                <a:t>Francisco Bedolla Cancino</a:t>
              </a:r>
            </a:p>
          </p:txBody>
        </p:sp>
        <p:sp>
          <p:nvSpPr>
            <p:cNvPr id="642" name="Centro de Investigación…"/>
            <p:cNvSpPr txBox="1"/>
            <p:nvPr/>
          </p:nvSpPr>
          <p:spPr>
            <a:xfrm>
              <a:off x="7981494" y="17530"/>
              <a:ext cx="2714982" cy="5282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a:defRPr sz="1400">
                  <a:solidFill>
                    <a:srgbClr val="FFFFFF"/>
                  </a:solidFill>
                </a:defRPr>
              </a:pPr>
              <a:r>
                <a:t>Centro de Investigación </a:t>
              </a:r>
            </a:p>
            <a:p>
              <a:pPr>
                <a:defRPr sz="1400">
                  <a:solidFill>
                    <a:srgbClr val="FFFFFF"/>
                  </a:solidFill>
                </a:defRPr>
              </a:pPr>
              <a:r>
                <a:t>Internacional del Trabajo, A. C.</a:t>
              </a:r>
            </a:p>
          </p:txBody>
        </p:sp>
      </p:gr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7" name="Grupo"/>
          <p:cNvGrpSpPr/>
          <p:nvPr/>
        </p:nvGrpSpPr>
        <p:grpSpPr>
          <a:xfrm>
            <a:off x="1153604" y="1545312"/>
            <a:ext cx="2631228" cy="1500426"/>
            <a:chOff x="6350" y="0"/>
            <a:chExt cx="2631227" cy="1500424"/>
          </a:xfrm>
        </p:grpSpPr>
        <p:pic>
          <p:nvPicPr>
            <p:cNvPr id="645" name="Imagen" descr="Imagen"/>
            <p:cNvPicPr>
              <a:picLocks noChangeAspect="1"/>
            </p:cNvPicPr>
            <p:nvPr/>
          </p:nvPicPr>
          <p:blipFill>
            <a:blip r:embed="rId2">
              <a:extLst/>
            </a:blip>
            <a:stretch>
              <a:fillRect/>
            </a:stretch>
          </p:blipFill>
          <p:spPr>
            <a:xfrm>
              <a:off x="630514" y="0"/>
              <a:ext cx="2007064" cy="1500425"/>
            </a:xfrm>
            <a:prstGeom prst="rect">
              <a:avLst/>
            </a:prstGeom>
            <a:ln w="12700" cap="flat">
              <a:noFill/>
              <a:miter lim="400000"/>
            </a:ln>
            <a:effectLst/>
          </p:spPr>
        </p:pic>
        <p:sp>
          <p:nvSpPr>
            <p:cNvPr id="646" name="Espejo"/>
            <p:cNvSpPr txBox="1"/>
            <p:nvPr/>
          </p:nvSpPr>
          <p:spPr>
            <a:xfrm rot="16200000">
              <a:off x="-367073" y="384107"/>
              <a:ext cx="1280246" cy="533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defTabSz="457200">
                <a:defRPr sz="2800">
                  <a:solidFill>
                    <a:srgbClr val="FFCA00"/>
                  </a:solidFill>
                  <a:latin typeface="Helvetica"/>
                  <a:ea typeface="Helvetica"/>
                  <a:cs typeface="Helvetica"/>
                  <a:sym typeface="Helvetica"/>
                </a:defRPr>
              </a:lvl1pPr>
            </a:lstStyle>
            <a:p>
              <a:r>
                <a:t>Espejo</a:t>
              </a:r>
            </a:p>
          </p:txBody>
        </p:sp>
      </p:grpSp>
      <p:grpSp>
        <p:nvGrpSpPr>
          <p:cNvPr id="650" name="Grupo"/>
          <p:cNvGrpSpPr/>
          <p:nvPr/>
        </p:nvGrpSpPr>
        <p:grpSpPr>
          <a:xfrm>
            <a:off x="1111796" y="3300583"/>
            <a:ext cx="2811369" cy="1912269"/>
            <a:chOff x="6350" y="-259060"/>
            <a:chExt cx="2811367" cy="1912267"/>
          </a:xfrm>
        </p:grpSpPr>
        <p:pic>
          <p:nvPicPr>
            <p:cNvPr id="648" name="Imagen" descr="Imagen"/>
            <p:cNvPicPr>
              <a:picLocks noChangeAspect="1"/>
            </p:cNvPicPr>
            <p:nvPr/>
          </p:nvPicPr>
          <p:blipFill>
            <a:blip r:embed="rId3">
              <a:extLst/>
            </a:blip>
            <a:stretch>
              <a:fillRect/>
            </a:stretch>
          </p:blipFill>
          <p:spPr>
            <a:xfrm>
              <a:off x="476157" y="170619"/>
              <a:ext cx="2341561" cy="1329530"/>
            </a:xfrm>
            <a:prstGeom prst="rect">
              <a:avLst/>
            </a:prstGeom>
            <a:ln w="12700" cap="flat">
              <a:noFill/>
              <a:miter lim="400000"/>
            </a:ln>
            <a:effectLst/>
          </p:spPr>
        </p:pic>
        <p:sp>
          <p:nvSpPr>
            <p:cNvPr id="649" name="Publicidad"/>
            <p:cNvSpPr txBox="1"/>
            <p:nvPr/>
          </p:nvSpPr>
          <p:spPr>
            <a:xfrm rot="16200000">
              <a:off x="-683084" y="430373"/>
              <a:ext cx="1912268" cy="533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defTabSz="457200">
                <a:defRPr sz="2800">
                  <a:solidFill>
                    <a:srgbClr val="FFCA00"/>
                  </a:solidFill>
                  <a:latin typeface="Helvetica"/>
                  <a:ea typeface="Helvetica"/>
                  <a:cs typeface="Helvetica"/>
                  <a:sym typeface="Helvetica"/>
                </a:defRPr>
              </a:lvl1pPr>
            </a:lstStyle>
            <a:p>
              <a:r>
                <a:t>Publicidad</a:t>
              </a:r>
            </a:p>
          </p:txBody>
        </p:sp>
      </p:grpSp>
      <p:grpSp>
        <p:nvGrpSpPr>
          <p:cNvPr id="653" name="Grupo"/>
          <p:cNvGrpSpPr/>
          <p:nvPr/>
        </p:nvGrpSpPr>
        <p:grpSpPr>
          <a:xfrm>
            <a:off x="1153604" y="5683260"/>
            <a:ext cx="2727753" cy="1296393"/>
            <a:chOff x="6350" y="-61814"/>
            <a:chExt cx="2727752" cy="1296391"/>
          </a:xfrm>
        </p:grpSpPr>
        <p:pic>
          <p:nvPicPr>
            <p:cNvPr id="651" name="Imagen" descr="Imagen"/>
            <p:cNvPicPr>
              <a:picLocks noChangeAspect="1"/>
            </p:cNvPicPr>
            <p:nvPr/>
          </p:nvPicPr>
          <p:blipFill>
            <a:blip r:embed="rId4">
              <a:extLst/>
            </a:blip>
            <a:stretch>
              <a:fillRect/>
            </a:stretch>
          </p:blipFill>
          <p:spPr>
            <a:xfrm>
              <a:off x="559773" y="0"/>
              <a:ext cx="2174330" cy="1234577"/>
            </a:xfrm>
            <a:prstGeom prst="rect">
              <a:avLst/>
            </a:prstGeom>
            <a:ln w="12700" cap="flat">
              <a:noFill/>
              <a:miter lim="400000"/>
            </a:ln>
            <a:effectLst/>
          </p:spPr>
        </p:pic>
        <p:sp>
          <p:nvSpPr>
            <p:cNvPr id="652" name="Fuego"/>
            <p:cNvSpPr txBox="1"/>
            <p:nvPr/>
          </p:nvSpPr>
          <p:spPr>
            <a:xfrm rot="16200000">
              <a:off x="-317414" y="261948"/>
              <a:ext cx="1180928" cy="533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defTabSz="457200">
                <a:defRPr sz="2800">
                  <a:solidFill>
                    <a:srgbClr val="FFCA00"/>
                  </a:solidFill>
                  <a:latin typeface="Helvetica"/>
                  <a:ea typeface="Helvetica"/>
                  <a:cs typeface="Helvetica"/>
                  <a:sym typeface="Helvetica"/>
                </a:defRPr>
              </a:lvl1pPr>
            </a:lstStyle>
            <a:p>
              <a:r>
                <a:t>Fuego</a:t>
              </a:r>
            </a:p>
          </p:txBody>
        </p:sp>
      </p:grpSp>
      <p:grpSp>
        <p:nvGrpSpPr>
          <p:cNvPr id="656" name="Grupo"/>
          <p:cNvGrpSpPr/>
          <p:nvPr/>
        </p:nvGrpSpPr>
        <p:grpSpPr>
          <a:xfrm>
            <a:off x="1153604" y="7450061"/>
            <a:ext cx="2694496" cy="1254290"/>
            <a:chOff x="6350" y="-144983"/>
            <a:chExt cx="2694495" cy="1254288"/>
          </a:xfrm>
        </p:grpSpPr>
        <p:pic>
          <p:nvPicPr>
            <p:cNvPr id="654" name="Imagen" descr="Imagen"/>
            <p:cNvPicPr>
              <a:picLocks noChangeAspect="1"/>
            </p:cNvPicPr>
            <p:nvPr/>
          </p:nvPicPr>
          <p:blipFill>
            <a:blip r:embed="rId5">
              <a:extLst/>
            </a:blip>
            <a:stretch>
              <a:fillRect/>
            </a:stretch>
          </p:blipFill>
          <p:spPr>
            <a:xfrm>
              <a:off x="567245" y="78668"/>
              <a:ext cx="2133601" cy="1030638"/>
            </a:xfrm>
            <a:prstGeom prst="rect">
              <a:avLst/>
            </a:prstGeom>
            <a:ln w="12700" cap="flat">
              <a:noFill/>
              <a:miter lim="400000"/>
            </a:ln>
            <a:effectLst/>
          </p:spPr>
        </p:pic>
        <p:sp>
          <p:nvSpPr>
            <p:cNvPr id="655" name="Firma"/>
            <p:cNvSpPr txBox="1"/>
            <p:nvPr/>
          </p:nvSpPr>
          <p:spPr>
            <a:xfrm rot="16200000">
              <a:off x="-317674" y="179040"/>
              <a:ext cx="1181448" cy="533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defTabSz="457200">
                <a:defRPr sz="2800">
                  <a:solidFill>
                    <a:srgbClr val="FFCA00"/>
                  </a:solidFill>
                  <a:latin typeface="Helvetica"/>
                  <a:ea typeface="Helvetica"/>
                  <a:cs typeface="Helvetica"/>
                  <a:sym typeface="Helvetica"/>
                </a:defRPr>
              </a:lvl1pPr>
            </a:lstStyle>
            <a:p>
              <a:r>
                <a:t>Firma </a:t>
              </a:r>
            </a:p>
          </p:txBody>
        </p:sp>
      </p:grpSp>
      <p:sp>
        <p:nvSpPr>
          <p:cNvPr id="657" name="¿Qué clase de persona admiro y  quiero ser?"/>
          <p:cNvSpPr txBox="1"/>
          <p:nvPr/>
        </p:nvSpPr>
        <p:spPr>
          <a:xfrm>
            <a:off x="4574877" y="1708150"/>
            <a:ext cx="7085981" cy="990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defTabSz="457200">
              <a:defRPr sz="3000">
                <a:solidFill>
                  <a:srgbClr val="142DAE"/>
                </a:solidFill>
                <a:latin typeface="Bookman Old Style"/>
                <a:ea typeface="Bookman Old Style"/>
                <a:cs typeface="Bookman Old Style"/>
                <a:sym typeface="Bookman Old Style"/>
              </a:defRPr>
            </a:lvl1pPr>
          </a:lstStyle>
          <a:p>
            <a:r>
              <a:t>¿Qué clase de persona admiro y  quiero ser? </a:t>
            </a:r>
          </a:p>
        </p:txBody>
      </p:sp>
      <p:sp>
        <p:nvSpPr>
          <p:cNvPr id="658" name="¿Estoy dispuesto a leer sobre esto  en el periódico…Decirle a mi familia?"/>
          <p:cNvSpPr txBox="1"/>
          <p:nvPr/>
        </p:nvSpPr>
        <p:spPr>
          <a:xfrm>
            <a:off x="4512567" y="3867150"/>
            <a:ext cx="8113205" cy="914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marR="914400" algn="l" defTabSz="457200">
              <a:defRPr sz="2800">
                <a:solidFill>
                  <a:srgbClr val="142DAE"/>
                </a:solidFill>
                <a:latin typeface="Bookman Old Style"/>
                <a:ea typeface="Bookman Old Style"/>
                <a:cs typeface="Bookman Old Style"/>
                <a:sym typeface="Bookman Old Style"/>
              </a:defRPr>
            </a:lvl1pPr>
          </a:lstStyle>
          <a:p>
            <a:r>
              <a:t>¿Estoy dispuesto a leer sobre esto  en el periódico…Decirle a mi familia?</a:t>
            </a:r>
          </a:p>
        </p:txBody>
      </p:sp>
      <p:sp>
        <p:nvSpPr>
          <p:cNvPr id="659" name="¿Deseo, puedo y estoy dispuesto(a) a seguir con esto?"/>
          <p:cNvSpPr txBox="1"/>
          <p:nvPr/>
        </p:nvSpPr>
        <p:spPr>
          <a:xfrm>
            <a:off x="4322439" y="5949950"/>
            <a:ext cx="7590856" cy="990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marL="228600" marR="914400" algn="l" defTabSz="457200">
              <a:defRPr sz="3000">
                <a:solidFill>
                  <a:srgbClr val="142DAE"/>
                </a:solidFill>
                <a:latin typeface="Bookman Old Style"/>
                <a:ea typeface="Bookman Old Style"/>
                <a:cs typeface="Bookman Old Style"/>
                <a:sym typeface="Bookman Old Style"/>
              </a:defRPr>
            </a:lvl1pPr>
          </a:lstStyle>
          <a:p>
            <a:r>
              <a:t>¿Deseo, puedo y estoy dispuesto(a) a seguir con esto? </a:t>
            </a:r>
          </a:p>
        </p:txBody>
      </p:sp>
      <p:sp>
        <p:nvSpPr>
          <p:cNvPr id="660" name="¿Tomo la responsabilidad pública de esta decisión?"/>
          <p:cNvSpPr txBox="1"/>
          <p:nvPr/>
        </p:nvSpPr>
        <p:spPr>
          <a:xfrm>
            <a:off x="4315215" y="7791450"/>
            <a:ext cx="8113205" cy="990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marL="228600" marR="914400" algn="l" defTabSz="457200">
              <a:defRPr sz="3000">
                <a:solidFill>
                  <a:srgbClr val="142DAE"/>
                </a:solidFill>
                <a:latin typeface="Bookman Old Style"/>
                <a:ea typeface="Bookman Old Style"/>
                <a:cs typeface="Bookman Old Style"/>
                <a:sym typeface="Bookman Old Style"/>
              </a:defRPr>
            </a:lvl1pPr>
          </a:lstStyle>
          <a:p>
            <a:r>
              <a:t>¿Tomo la responsabilidad pública de esta decisión? </a:t>
            </a:r>
          </a:p>
        </p:txBody>
      </p:sp>
      <p:sp>
        <p:nvSpPr>
          <p:cNvPr id="661" name="Auditoría: la prueba del umbral"/>
          <p:cNvSpPr txBox="1"/>
          <p:nvPr/>
        </p:nvSpPr>
        <p:spPr>
          <a:xfrm>
            <a:off x="676913" y="336549"/>
            <a:ext cx="11396974" cy="10033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57200">
              <a:defRPr sz="5900">
                <a:solidFill>
                  <a:schemeClr val="accent4">
                    <a:hueOff val="-1081314"/>
                    <a:satOff val="4338"/>
                    <a:lumOff val="-8931"/>
                  </a:schemeClr>
                </a:solidFill>
                <a:latin typeface="Helvetica"/>
                <a:ea typeface="Helvetica"/>
                <a:cs typeface="Helvetica"/>
                <a:sym typeface="Helvetica"/>
              </a:defRPr>
            </a:lvl1pPr>
          </a:lstStyle>
          <a:p>
            <a:r>
              <a:t>Auditoría: la prueba del umbral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iterate>
                                    <p:tmAbs val="0"/>
                                  </p:iterate>
                                  <p:childTnLst>
                                    <p:set>
                                      <p:cBhvr>
                                        <p:cTn id="6" fill="hold"/>
                                        <p:tgtEl>
                                          <p:spTgt spid="647"/>
                                        </p:tgtEl>
                                        <p:attrNameLst>
                                          <p:attrName>style.visibility</p:attrName>
                                        </p:attrNameLst>
                                      </p:cBhvr>
                                      <p:to>
                                        <p:strVal val="visible"/>
                                      </p:to>
                                    </p:set>
                                    <p:animEffect transition="in" filter="wipe(down)">
                                      <p:cBhvr>
                                        <p:cTn id="7" dur="2500"/>
                                        <p:tgtEl>
                                          <p:spTgt spid="6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657"/>
                                        </p:tgtEl>
                                        <p:attrNameLst>
                                          <p:attrName>style.visibility</p:attrName>
                                        </p:attrNameLst>
                                      </p:cBhvr>
                                      <p:to>
                                        <p:strVal val="visible"/>
                                      </p:to>
                                    </p:set>
                                    <p:animEffect transition="in" filter="wipe(left)">
                                      <p:cBhvr>
                                        <p:cTn id="12" dur="1500"/>
                                        <p:tgtEl>
                                          <p:spTgt spid="6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3" nodeType="clickEffect">
                                  <p:stCondLst>
                                    <p:cond delay="0"/>
                                  </p:stCondLst>
                                  <p:iterate>
                                    <p:tmAbs val="0"/>
                                  </p:iterate>
                                  <p:childTnLst>
                                    <p:set>
                                      <p:cBhvr>
                                        <p:cTn id="16" fill="hold"/>
                                        <p:tgtEl>
                                          <p:spTgt spid="650"/>
                                        </p:tgtEl>
                                        <p:attrNameLst>
                                          <p:attrName>style.visibility</p:attrName>
                                        </p:attrNameLst>
                                      </p:cBhvr>
                                      <p:to>
                                        <p:strVal val="visible"/>
                                      </p:to>
                                    </p:set>
                                    <p:animEffect transition="in" filter="wipe(down)">
                                      <p:cBhvr>
                                        <p:cTn id="17" dur="2500"/>
                                        <p:tgtEl>
                                          <p:spTgt spid="6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4" nodeType="clickEffect">
                                  <p:stCondLst>
                                    <p:cond delay="0"/>
                                  </p:stCondLst>
                                  <p:iterate>
                                    <p:tmAbs val="0"/>
                                  </p:iterate>
                                  <p:childTnLst>
                                    <p:set>
                                      <p:cBhvr>
                                        <p:cTn id="21" fill="hold"/>
                                        <p:tgtEl>
                                          <p:spTgt spid="658"/>
                                        </p:tgtEl>
                                        <p:attrNameLst>
                                          <p:attrName>style.visibility</p:attrName>
                                        </p:attrNameLst>
                                      </p:cBhvr>
                                      <p:to>
                                        <p:strVal val="visible"/>
                                      </p:to>
                                    </p:set>
                                    <p:animEffect transition="in" filter="wipe(left)">
                                      <p:cBhvr>
                                        <p:cTn id="22" dur="1000"/>
                                        <p:tgtEl>
                                          <p:spTgt spid="65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5" nodeType="clickEffect">
                                  <p:stCondLst>
                                    <p:cond delay="0"/>
                                  </p:stCondLst>
                                  <p:iterate>
                                    <p:tmAbs val="0"/>
                                  </p:iterate>
                                  <p:childTnLst>
                                    <p:set>
                                      <p:cBhvr>
                                        <p:cTn id="26" fill="hold"/>
                                        <p:tgtEl>
                                          <p:spTgt spid="653"/>
                                        </p:tgtEl>
                                        <p:attrNameLst>
                                          <p:attrName>style.visibility</p:attrName>
                                        </p:attrNameLst>
                                      </p:cBhvr>
                                      <p:to>
                                        <p:strVal val="visible"/>
                                      </p:to>
                                    </p:set>
                                    <p:animEffect transition="in" filter="wipe(down)">
                                      <p:cBhvr>
                                        <p:cTn id="27" dur="2500"/>
                                        <p:tgtEl>
                                          <p:spTgt spid="6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6" nodeType="clickEffect">
                                  <p:stCondLst>
                                    <p:cond delay="0"/>
                                  </p:stCondLst>
                                  <p:iterate>
                                    <p:tmAbs val="0"/>
                                  </p:iterate>
                                  <p:childTnLst>
                                    <p:set>
                                      <p:cBhvr>
                                        <p:cTn id="31" fill="hold"/>
                                        <p:tgtEl>
                                          <p:spTgt spid="659"/>
                                        </p:tgtEl>
                                        <p:attrNameLst>
                                          <p:attrName>style.visibility</p:attrName>
                                        </p:attrNameLst>
                                      </p:cBhvr>
                                      <p:to>
                                        <p:strVal val="visible"/>
                                      </p:to>
                                    </p:set>
                                    <p:animEffect transition="in" filter="wipe(left)">
                                      <p:cBhvr>
                                        <p:cTn id="32" dur="1000"/>
                                        <p:tgtEl>
                                          <p:spTgt spid="65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7" nodeType="clickEffect">
                                  <p:stCondLst>
                                    <p:cond delay="0"/>
                                  </p:stCondLst>
                                  <p:iterate>
                                    <p:tmAbs val="0"/>
                                  </p:iterate>
                                  <p:childTnLst>
                                    <p:set>
                                      <p:cBhvr>
                                        <p:cTn id="36" fill="hold"/>
                                        <p:tgtEl>
                                          <p:spTgt spid="656"/>
                                        </p:tgtEl>
                                        <p:attrNameLst>
                                          <p:attrName>style.visibility</p:attrName>
                                        </p:attrNameLst>
                                      </p:cBhvr>
                                      <p:to>
                                        <p:strVal val="visible"/>
                                      </p:to>
                                    </p:set>
                                    <p:animEffect transition="in" filter="wipe(down)">
                                      <p:cBhvr>
                                        <p:cTn id="37" dur="2500"/>
                                        <p:tgtEl>
                                          <p:spTgt spid="6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8" nodeType="clickEffect">
                                  <p:stCondLst>
                                    <p:cond delay="0"/>
                                  </p:stCondLst>
                                  <p:iterate>
                                    <p:tmAbs val="0"/>
                                  </p:iterate>
                                  <p:childTnLst>
                                    <p:set>
                                      <p:cBhvr>
                                        <p:cTn id="41" fill="hold"/>
                                        <p:tgtEl>
                                          <p:spTgt spid="660"/>
                                        </p:tgtEl>
                                        <p:attrNameLst>
                                          <p:attrName>style.visibility</p:attrName>
                                        </p:attrNameLst>
                                      </p:cBhvr>
                                      <p:to>
                                        <p:strVal val="visible"/>
                                      </p:to>
                                    </p:set>
                                    <p:animEffect transition="in" filter="wipe(left)">
                                      <p:cBhvr>
                                        <p:cTn id="42" dur="1000"/>
                                        <p:tgtEl>
                                          <p:spTgt spid="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 grpId="1" animBg="1" advAuto="0"/>
      <p:bldP spid="650" grpId="3" animBg="1" advAuto="0"/>
      <p:bldP spid="653" grpId="5" animBg="1" advAuto="0"/>
      <p:bldP spid="656" grpId="7" animBg="1" advAuto="0"/>
      <p:bldP spid="657" grpId="2" animBg="1" advAuto="0"/>
      <p:bldP spid="658" grpId="4" animBg="1" advAuto="0"/>
      <p:bldP spid="659" grpId="6" animBg="1" advAuto="0"/>
      <p:bldP spid="660" grpId="8"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Ilegal"/>
          <p:cNvSpPr/>
          <p:nvPr/>
        </p:nvSpPr>
        <p:spPr>
          <a:xfrm>
            <a:off x="297563" y="5662388"/>
            <a:ext cx="3148617" cy="524569"/>
          </a:xfrm>
          <a:prstGeom prst="rect">
            <a:avLst/>
          </a:prstGeom>
          <a:solidFill>
            <a:srgbClr val="DCDEE0"/>
          </a:soli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a:solidFill>
                  <a:srgbClr val="B36AE2"/>
                </a:solidFill>
                <a:latin typeface="Helvetica"/>
                <a:ea typeface="Helvetica"/>
                <a:cs typeface="Helvetica"/>
                <a:sym typeface="Helvetica"/>
              </a:defRPr>
            </a:lvl1pPr>
          </a:lstStyle>
          <a:p>
            <a:r>
              <a:t>Ilegal</a:t>
            </a:r>
          </a:p>
        </p:txBody>
      </p:sp>
      <p:sp>
        <p:nvSpPr>
          <p:cNvPr id="664" name="Legal e inefectiva"/>
          <p:cNvSpPr/>
          <p:nvPr/>
        </p:nvSpPr>
        <p:spPr>
          <a:xfrm>
            <a:off x="297563" y="6486528"/>
            <a:ext cx="3148617" cy="524570"/>
          </a:xfrm>
          <a:prstGeom prst="rect">
            <a:avLst/>
          </a:prstGeom>
          <a:solidFill>
            <a:srgbClr val="DCDEE0"/>
          </a:soli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a:solidFill>
                  <a:srgbClr val="B36AE2"/>
                </a:solidFill>
                <a:latin typeface="Helvetica"/>
                <a:ea typeface="Helvetica"/>
                <a:cs typeface="Helvetica"/>
                <a:sym typeface="Helvetica"/>
              </a:defRPr>
            </a:lvl1pPr>
          </a:lstStyle>
          <a:p>
            <a:r>
              <a:t>Legal e inefectiva</a:t>
            </a:r>
          </a:p>
        </p:txBody>
      </p:sp>
      <p:sp>
        <p:nvSpPr>
          <p:cNvPr id="665" name="Legal y efectiva"/>
          <p:cNvSpPr/>
          <p:nvPr/>
        </p:nvSpPr>
        <p:spPr>
          <a:xfrm>
            <a:off x="297563" y="7310670"/>
            <a:ext cx="3148617" cy="524569"/>
          </a:xfrm>
          <a:prstGeom prst="rect">
            <a:avLst/>
          </a:prstGeom>
          <a:solidFill>
            <a:srgbClr val="DCDEE0"/>
          </a:soli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a:solidFill>
                  <a:srgbClr val="B36AE2"/>
                </a:solidFill>
                <a:latin typeface="Helvetica"/>
                <a:ea typeface="Helvetica"/>
                <a:cs typeface="Helvetica"/>
                <a:sym typeface="Helvetica"/>
              </a:defRPr>
            </a:lvl1pPr>
          </a:lstStyle>
          <a:p>
            <a:r>
              <a:t>Legal y efectiva</a:t>
            </a:r>
          </a:p>
        </p:txBody>
      </p:sp>
      <p:sp>
        <p:nvSpPr>
          <p:cNvPr id="666" name="Ética"/>
          <p:cNvSpPr/>
          <p:nvPr/>
        </p:nvSpPr>
        <p:spPr>
          <a:xfrm>
            <a:off x="3729973" y="4965038"/>
            <a:ext cx="1554675" cy="524570"/>
          </a:xfrm>
          <a:prstGeom prst="rect">
            <a:avLst/>
          </a:prstGeom>
          <a:solidFill>
            <a:srgbClr val="DCDEE0"/>
          </a:soli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a:solidFill>
                  <a:srgbClr val="B36AE2"/>
                </a:solidFill>
                <a:latin typeface="Helvetica"/>
                <a:ea typeface="Helvetica"/>
                <a:cs typeface="Helvetica"/>
                <a:sym typeface="Helvetica"/>
              </a:defRPr>
            </a:lvl1pPr>
          </a:lstStyle>
          <a:p>
            <a:r>
              <a:t>Ética</a:t>
            </a:r>
          </a:p>
        </p:txBody>
      </p:sp>
      <p:sp>
        <p:nvSpPr>
          <p:cNvPr id="667" name="No-Ética"/>
          <p:cNvSpPr/>
          <p:nvPr/>
        </p:nvSpPr>
        <p:spPr>
          <a:xfrm>
            <a:off x="5586554" y="4965038"/>
            <a:ext cx="1554675" cy="524570"/>
          </a:xfrm>
          <a:prstGeom prst="rect">
            <a:avLst/>
          </a:prstGeom>
          <a:solidFill>
            <a:srgbClr val="DCDEE0"/>
          </a:soli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a:solidFill>
                  <a:srgbClr val="B36AE2"/>
                </a:solidFill>
                <a:latin typeface="Helvetica"/>
                <a:ea typeface="Helvetica"/>
                <a:cs typeface="Helvetica"/>
                <a:sym typeface="Helvetica"/>
              </a:defRPr>
            </a:lvl1pPr>
          </a:lstStyle>
          <a:p>
            <a:r>
              <a:t>No-Ética</a:t>
            </a:r>
          </a:p>
        </p:txBody>
      </p:sp>
      <p:sp>
        <p:nvSpPr>
          <p:cNvPr id="668" name="No actuar*"/>
          <p:cNvSpPr/>
          <p:nvPr/>
        </p:nvSpPr>
        <p:spPr>
          <a:xfrm>
            <a:off x="3729973" y="5662388"/>
            <a:ext cx="1554675" cy="524569"/>
          </a:xfrm>
          <a:prstGeom prst="rect">
            <a:avLst/>
          </a:prstGeom>
          <a:solidFill>
            <a:srgbClr val="DCDEE0"/>
          </a:soli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000">
                <a:solidFill>
                  <a:srgbClr val="EC5D57"/>
                </a:solidFill>
                <a:latin typeface="Helvetica"/>
                <a:ea typeface="Helvetica"/>
                <a:cs typeface="Helvetica"/>
                <a:sym typeface="Helvetica"/>
              </a:defRPr>
            </a:lvl1pPr>
          </a:lstStyle>
          <a:p>
            <a:r>
              <a:t>No actuar*</a:t>
            </a:r>
          </a:p>
        </p:txBody>
      </p:sp>
      <p:sp>
        <p:nvSpPr>
          <p:cNvPr id="669" name="No actuar**"/>
          <p:cNvSpPr/>
          <p:nvPr/>
        </p:nvSpPr>
        <p:spPr>
          <a:xfrm>
            <a:off x="3729973" y="6486528"/>
            <a:ext cx="1554675" cy="524570"/>
          </a:xfrm>
          <a:prstGeom prst="rect">
            <a:avLst/>
          </a:prstGeom>
          <a:solidFill>
            <a:srgbClr val="DCDEE0"/>
          </a:soli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000">
                <a:solidFill>
                  <a:srgbClr val="EC5D57"/>
                </a:solidFill>
                <a:latin typeface="Helvetica"/>
                <a:ea typeface="Helvetica"/>
                <a:cs typeface="Helvetica"/>
                <a:sym typeface="Helvetica"/>
              </a:defRPr>
            </a:lvl1pPr>
          </a:lstStyle>
          <a:p>
            <a:r>
              <a:t>No actuar**</a:t>
            </a:r>
          </a:p>
        </p:txBody>
      </p:sp>
      <p:sp>
        <p:nvSpPr>
          <p:cNvPr id="670" name="Actuar"/>
          <p:cNvSpPr/>
          <p:nvPr/>
        </p:nvSpPr>
        <p:spPr>
          <a:xfrm>
            <a:off x="3729973" y="7310670"/>
            <a:ext cx="1554675" cy="524569"/>
          </a:xfrm>
          <a:prstGeom prst="rect">
            <a:avLst/>
          </a:prstGeom>
          <a:solidFill>
            <a:srgbClr val="DCDEE0"/>
          </a:soli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000">
                <a:solidFill>
                  <a:srgbClr val="70BF41"/>
                </a:solidFill>
                <a:latin typeface="Helvetica"/>
                <a:ea typeface="Helvetica"/>
                <a:cs typeface="Helvetica"/>
                <a:sym typeface="Helvetica"/>
              </a:defRPr>
            </a:lvl1pPr>
          </a:lstStyle>
          <a:p>
            <a:r>
              <a:t>Actuar</a:t>
            </a:r>
          </a:p>
        </p:txBody>
      </p:sp>
      <p:sp>
        <p:nvSpPr>
          <p:cNvPr id="671" name="No actuar"/>
          <p:cNvSpPr/>
          <p:nvPr/>
        </p:nvSpPr>
        <p:spPr>
          <a:xfrm>
            <a:off x="5586554" y="5662388"/>
            <a:ext cx="1554675" cy="524569"/>
          </a:xfrm>
          <a:prstGeom prst="rect">
            <a:avLst/>
          </a:prstGeom>
          <a:solidFill>
            <a:srgbClr val="DCDEE0"/>
          </a:soli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000">
                <a:solidFill>
                  <a:srgbClr val="EC5D57"/>
                </a:solidFill>
                <a:latin typeface="Helvetica"/>
                <a:ea typeface="Helvetica"/>
                <a:cs typeface="Helvetica"/>
                <a:sym typeface="Helvetica"/>
              </a:defRPr>
            </a:lvl1pPr>
          </a:lstStyle>
          <a:p>
            <a:r>
              <a:t>No actuar</a:t>
            </a:r>
          </a:p>
        </p:txBody>
      </p:sp>
      <p:sp>
        <p:nvSpPr>
          <p:cNvPr id="672" name="No actuar"/>
          <p:cNvSpPr/>
          <p:nvPr/>
        </p:nvSpPr>
        <p:spPr>
          <a:xfrm>
            <a:off x="5568441" y="6486528"/>
            <a:ext cx="1554675" cy="524570"/>
          </a:xfrm>
          <a:prstGeom prst="rect">
            <a:avLst/>
          </a:prstGeom>
          <a:solidFill>
            <a:srgbClr val="DCDEE0"/>
          </a:soli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000">
                <a:solidFill>
                  <a:srgbClr val="EC5D57"/>
                </a:solidFill>
                <a:latin typeface="Helvetica"/>
                <a:ea typeface="Helvetica"/>
                <a:cs typeface="Helvetica"/>
                <a:sym typeface="Helvetica"/>
              </a:defRPr>
            </a:lvl1pPr>
          </a:lstStyle>
          <a:p>
            <a:r>
              <a:t>No actuar</a:t>
            </a:r>
          </a:p>
        </p:txBody>
      </p:sp>
      <p:sp>
        <p:nvSpPr>
          <p:cNvPr id="673" name="No actuar"/>
          <p:cNvSpPr/>
          <p:nvPr/>
        </p:nvSpPr>
        <p:spPr>
          <a:xfrm>
            <a:off x="5586554" y="7310670"/>
            <a:ext cx="1554675" cy="524569"/>
          </a:xfrm>
          <a:prstGeom prst="rect">
            <a:avLst/>
          </a:prstGeom>
          <a:solidFill>
            <a:srgbClr val="DCDEE0"/>
          </a:soli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000">
                <a:solidFill>
                  <a:srgbClr val="EC5D57"/>
                </a:solidFill>
                <a:latin typeface="Helvetica"/>
                <a:ea typeface="Helvetica"/>
                <a:cs typeface="Helvetica"/>
                <a:sym typeface="Helvetica"/>
              </a:defRPr>
            </a:lvl1pPr>
          </a:lstStyle>
          <a:p>
            <a:r>
              <a:t>No actuar</a:t>
            </a:r>
          </a:p>
        </p:txBody>
      </p:sp>
      <p:sp>
        <p:nvSpPr>
          <p:cNvPr id="674" name="Tres juicios llaman sobre la acción inmediata."/>
          <p:cNvSpPr txBox="1"/>
          <p:nvPr/>
        </p:nvSpPr>
        <p:spPr>
          <a:xfrm>
            <a:off x="245120" y="1369483"/>
            <a:ext cx="8332123" cy="5461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marR="457200" algn="just" defTabSz="457200">
              <a:lnSpc>
                <a:spcPct val="150000"/>
              </a:lnSpc>
              <a:spcBef>
                <a:spcPts val="400"/>
              </a:spcBef>
              <a:defRPr sz="2900" b="0">
                <a:solidFill>
                  <a:srgbClr val="773F9B"/>
                </a:solidFill>
                <a:latin typeface="Helvetica"/>
                <a:ea typeface="Helvetica"/>
                <a:cs typeface="Helvetica"/>
                <a:sym typeface="Helvetica"/>
              </a:defRPr>
            </a:lvl1pPr>
          </a:lstStyle>
          <a:p>
            <a:r>
              <a:t>Tres juicios llaman sobre la acción inmediata.</a:t>
            </a:r>
          </a:p>
        </p:txBody>
      </p:sp>
      <p:sp>
        <p:nvSpPr>
          <p:cNvPr id="675" name="Círculo"/>
          <p:cNvSpPr/>
          <p:nvPr/>
        </p:nvSpPr>
        <p:spPr>
          <a:xfrm>
            <a:off x="7255271" y="2189294"/>
            <a:ext cx="3505135" cy="3500121"/>
          </a:xfrm>
          <a:prstGeom prst="ellipse">
            <a:avLst/>
          </a:prstGeom>
          <a:ln w="25400">
            <a:solidFill>
              <a:srgbClr val="773F9B"/>
            </a:solidFill>
            <a:miter lim="400000"/>
          </a:ln>
        </p:spPr>
        <p:txBody>
          <a:bodyPr lIns="50800" tIns="50800" rIns="50800" bIns="50800" anchor="ctr"/>
          <a:lstStyle/>
          <a:p>
            <a:pPr>
              <a:defRPr b="0">
                <a:latin typeface="Helvetica Light"/>
                <a:ea typeface="Helvetica Light"/>
                <a:cs typeface="Helvetica Light"/>
                <a:sym typeface="Helvetica Light"/>
              </a:defRPr>
            </a:pPr>
            <a:endParaRPr/>
          </a:p>
        </p:txBody>
      </p:sp>
      <p:sp>
        <p:nvSpPr>
          <p:cNvPr id="676" name="Círculo"/>
          <p:cNvSpPr/>
          <p:nvPr/>
        </p:nvSpPr>
        <p:spPr>
          <a:xfrm>
            <a:off x="9312671" y="2252794"/>
            <a:ext cx="3505135" cy="3500121"/>
          </a:xfrm>
          <a:prstGeom prst="ellipse">
            <a:avLst/>
          </a:prstGeom>
          <a:ln w="25400">
            <a:solidFill>
              <a:srgbClr val="0B5D18"/>
            </a:solidFill>
            <a:miter lim="400000"/>
          </a:ln>
        </p:spPr>
        <p:txBody>
          <a:bodyPr lIns="50800" tIns="50800" rIns="50800" bIns="50800" anchor="ctr"/>
          <a:lstStyle/>
          <a:p>
            <a:pPr>
              <a:defRPr b="0">
                <a:latin typeface="Helvetica Light"/>
                <a:ea typeface="Helvetica Light"/>
                <a:cs typeface="Helvetica Light"/>
                <a:sym typeface="Helvetica Light"/>
              </a:defRPr>
            </a:pPr>
            <a:endParaRPr/>
          </a:p>
        </p:txBody>
      </p:sp>
      <p:sp>
        <p:nvSpPr>
          <p:cNvPr id="677" name="Círculo"/>
          <p:cNvSpPr/>
          <p:nvPr/>
        </p:nvSpPr>
        <p:spPr>
          <a:xfrm>
            <a:off x="8499871" y="3878394"/>
            <a:ext cx="3505135" cy="3500121"/>
          </a:xfrm>
          <a:prstGeom prst="ellipse">
            <a:avLst/>
          </a:prstGeom>
          <a:ln w="25400">
            <a:solidFill>
              <a:srgbClr val="570706"/>
            </a:solidFill>
            <a:miter lim="400000"/>
          </a:ln>
        </p:spPr>
        <p:txBody>
          <a:bodyPr lIns="50800" tIns="50800" rIns="50800" bIns="50800" anchor="ctr"/>
          <a:lstStyle/>
          <a:p>
            <a:pPr>
              <a:defRPr b="0">
                <a:latin typeface="Helvetica Light"/>
                <a:ea typeface="Helvetica Light"/>
                <a:cs typeface="Helvetica Light"/>
                <a:sym typeface="Helvetica Light"/>
              </a:defRPr>
            </a:pPr>
            <a:endParaRPr/>
          </a:p>
        </p:txBody>
      </p:sp>
      <p:sp>
        <p:nvSpPr>
          <p:cNvPr id="678" name="Efectiva"/>
          <p:cNvSpPr txBox="1"/>
          <p:nvPr/>
        </p:nvSpPr>
        <p:spPr>
          <a:xfrm>
            <a:off x="10766999" y="3282950"/>
            <a:ext cx="1867868"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3600">
                <a:solidFill>
                  <a:srgbClr val="00882B"/>
                </a:solidFill>
                <a:latin typeface="Helvetica"/>
                <a:ea typeface="Helvetica"/>
                <a:cs typeface="Helvetica"/>
                <a:sym typeface="Helvetica"/>
              </a:defRPr>
            </a:lvl1pPr>
          </a:lstStyle>
          <a:p>
            <a:r>
              <a:t>Efectiva</a:t>
            </a:r>
          </a:p>
        </p:txBody>
      </p:sp>
      <p:sp>
        <p:nvSpPr>
          <p:cNvPr id="679" name="Ética"/>
          <p:cNvSpPr txBox="1"/>
          <p:nvPr/>
        </p:nvSpPr>
        <p:spPr>
          <a:xfrm>
            <a:off x="7617597" y="3511550"/>
            <a:ext cx="1207072"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3600">
                <a:solidFill>
                  <a:srgbClr val="773F9B"/>
                </a:solidFill>
                <a:latin typeface="Helvetica"/>
                <a:ea typeface="Helvetica"/>
                <a:cs typeface="Helvetica"/>
                <a:sym typeface="Helvetica"/>
              </a:defRPr>
            </a:lvl1pPr>
          </a:lstStyle>
          <a:p>
            <a:r>
              <a:t>Ética</a:t>
            </a:r>
          </a:p>
        </p:txBody>
      </p:sp>
      <p:sp>
        <p:nvSpPr>
          <p:cNvPr id="680" name="Legal"/>
          <p:cNvSpPr txBox="1"/>
          <p:nvPr/>
        </p:nvSpPr>
        <p:spPr>
          <a:xfrm>
            <a:off x="9759788" y="5975350"/>
            <a:ext cx="130842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3600">
                <a:solidFill>
                  <a:srgbClr val="924607"/>
                </a:solidFill>
                <a:latin typeface="Helvetica"/>
                <a:ea typeface="Helvetica"/>
                <a:cs typeface="Helvetica"/>
                <a:sym typeface="Helvetica"/>
              </a:defRPr>
            </a:lvl1pPr>
          </a:lstStyle>
          <a:p>
            <a:r>
              <a:t>Legal</a:t>
            </a:r>
          </a:p>
        </p:txBody>
      </p:sp>
      <p:sp>
        <p:nvSpPr>
          <p:cNvPr id="681" name="Triángulo"/>
          <p:cNvSpPr/>
          <p:nvPr/>
        </p:nvSpPr>
        <p:spPr>
          <a:xfrm rot="10800000">
            <a:off x="9474200" y="4038600"/>
            <a:ext cx="1270000" cy="1270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C82506"/>
          </a:solidFill>
          <a:ln w="12700">
            <a:miter lim="400000"/>
          </a:ln>
          <a:effectLst>
            <a:outerShdw blurRad="38100" dist="25400" dir="5400000" rotWithShape="0">
              <a:srgbClr val="000000">
                <a:alpha val="50000"/>
              </a:srgbClr>
            </a:outerShdw>
          </a:effectLst>
        </p:spPr>
        <p:txBody>
          <a:bodyPr lIns="50800" tIns="50800" rIns="50800" bIns="50800" anchor="ctr"/>
          <a:lstStyle/>
          <a:p>
            <a:pPr>
              <a:defRPr b="0">
                <a:solidFill>
                  <a:srgbClr val="FFFFFF"/>
                </a:solidFill>
                <a:latin typeface="Helvetica Light"/>
                <a:ea typeface="Helvetica Light"/>
                <a:cs typeface="Helvetica Light"/>
                <a:sym typeface="Helvetica Light"/>
              </a:defRPr>
            </a:pPr>
            <a:endParaRPr/>
          </a:p>
        </p:txBody>
      </p:sp>
      <p:sp>
        <p:nvSpPr>
          <p:cNvPr id="682" name="¿Es ésta legal?…"/>
          <p:cNvSpPr txBox="1"/>
          <p:nvPr/>
        </p:nvSpPr>
        <p:spPr>
          <a:xfrm>
            <a:off x="-10965" y="1955376"/>
            <a:ext cx="6582274" cy="24257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457200" marR="457200" indent="-228600" algn="just" defTabSz="457200">
              <a:lnSpc>
                <a:spcPct val="200000"/>
              </a:lnSpc>
              <a:spcBef>
                <a:spcPts val="400"/>
              </a:spcBef>
              <a:defRPr sz="2900" b="0">
                <a:solidFill>
                  <a:srgbClr val="773F9B"/>
                </a:solidFill>
                <a:latin typeface="Helvetica"/>
                <a:ea typeface="Helvetica"/>
                <a:cs typeface="Helvetica"/>
                <a:sym typeface="Helvetica"/>
              </a:defRPr>
            </a:pPr>
            <a:r>
              <a:t>¿Es ésta legal?</a:t>
            </a:r>
          </a:p>
          <a:p>
            <a:pPr marL="457200" marR="457200" indent="-228600" algn="just" defTabSz="457200">
              <a:lnSpc>
                <a:spcPct val="200000"/>
              </a:lnSpc>
              <a:spcBef>
                <a:spcPts val="400"/>
              </a:spcBef>
              <a:defRPr sz="2900" b="0">
                <a:solidFill>
                  <a:srgbClr val="773F9B"/>
                </a:solidFill>
                <a:latin typeface="Helvetica"/>
                <a:ea typeface="Helvetica"/>
                <a:cs typeface="Helvetica"/>
                <a:sym typeface="Helvetica"/>
              </a:defRPr>
            </a:pPr>
            <a:r>
              <a:t>¿Es ésta ética?</a:t>
            </a:r>
          </a:p>
          <a:p>
            <a:pPr marL="457200" marR="457200" indent="-228600" algn="just" defTabSz="457200">
              <a:lnSpc>
                <a:spcPct val="200000"/>
              </a:lnSpc>
              <a:spcBef>
                <a:spcPts val="400"/>
              </a:spcBef>
              <a:defRPr sz="2900" b="0">
                <a:solidFill>
                  <a:srgbClr val="773F9B"/>
                </a:solidFill>
                <a:latin typeface="Helvetica"/>
                <a:ea typeface="Helvetica"/>
                <a:cs typeface="Helvetica"/>
                <a:sym typeface="Helvetica"/>
              </a:defRPr>
            </a:pPr>
            <a:r>
              <a:t>¿Es ésta efectiva?</a:t>
            </a:r>
          </a:p>
        </p:txBody>
      </p:sp>
      <p:pic>
        <p:nvPicPr>
          <p:cNvPr id="683" name="Rectángulo redondeado" descr="Rectángulo redondeado"/>
          <p:cNvPicPr>
            <a:picLocks/>
          </p:cNvPicPr>
          <p:nvPr/>
        </p:nvPicPr>
        <p:blipFill>
          <a:blip r:embed="rId2">
            <a:extLst/>
          </a:blip>
          <a:stretch>
            <a:fillRect/>
          </a:stretch>
        </p:blipFill>
        <p:spPr>
          <a:xfrm>
            <a:off x="3577166" y="1892300"/>
            <a:ext cx="753799" cy="723901"/>
          </a:xfrm>
          <a:prstGeom prst="rect">
            <a:avLst/>
          </a:prstGeom>
        </p:spPr>
      </p:pic>
      <p:pic>
        <p:nvPicPr>
          <p:cNvPr id="685" name="Rectángulo redondeado" descr="Rectángulo redondeado"/>
          <p:cNvPicPr>
            <a:picLocks/>
          </p:cNvPicPr>
          <p:nvPr/>
        </p:nvPicPr>
        <p:blipFill>
          <a:blip r:embed="rId2">
            <a:extLst/>
          </a:blip>
          <a:stretch>
            <a:fillRect/>
          </a:stretch>
        </p:blipFill>
        <p:spPr>
          <a:xfrm>
            <a:off x="4567766" y="1892300"/>
            <a:ext cx="753799" cy="723901"/>
          </a:xfrm>
          <a:prstGeom prst="rect">
            <a:avLst/>
          </a:prstGeom>
        </p:spPr>
      </p:pic>
      <p:pic>
        <p:nvPicPr>
          <p:cNvPr id="687" name="Rectángulo redondeado" descr="Rectángulo redondeado"/>
          <p:cNvPicPr>
            <a:picLocks/>
          </p:cNvPicPr>
          <p:nvPr/>
        </p:nvPicPr>
        <p:blipFill>
          <a:blip r:embed="rId2">
            <a:extLst/>
          </a:blip>
          <a:stretch>
            <a:fillRect/>
          </a:stretch>
        </p:blipFill>
        <p:spPr>
          <a:xfrm>
            <a:off x="3577166" y="2806276"/>
            <a:ext cx="753799" cy="723901"/>
          </a:xfrm>
          <a:prstGeom prst="rect">
            <a:avLst/>
          </a:prstGeom>
        </p:spPr>
      </p:pic>
      <p:pic>
        <p:nvPicPr>
          <p:cNvPr id="689" name="Rectángulo redondeado" descr="Rectángulo redondeado"/>
          <p:cNvPicPr>
            <a:picLocks/>
          </p:cNvPicPr>
          <p:nvPr/>
        </p:nvPicPr>
        <p:blipFill>
          <a:blip r:embed="rId2">
            <a:extLst/>
          </a:blip>
          <a:stretch>
            <a:fillRect/>
          </a:stretch>
        </p:blipFill>
        <p:spPr>
          <a:xfrm>
            <a:off x="3577166" y="3640904"/>
            <a:ext cx="753799" cy="723901"/>
          </a:xfrm>
          <a:prstGeom prst="rect">
            <a:avLst/>
          </a:prstGeom>
        </p:spPr>
      </p:pic>
      <p:pic>
        <p:nvPicPr>
          <p:cNvPr id="691" name="Rectángulo redondeado" descr="Rectángulo redondeado"/>
          <p:cNvPicPr>
            <a:picLocks/>
          </p:cNvPicPr>
          <p:nvPr/>
        </p:nvPicPr>
        <p:blipFill>
          <a:blip r:embed="rId2">
            <a:extLst/>
          </a:blip>
          <a:stretch>
            <a:fillRect/>
          </a:stretch>
        </p:blipFill>
        <p:spPr>
          <a:xfrm>
            <a:off x="4567766" y="2806276"/>
            <a:ext cx="753799" cy="723901"/>
          </a:xfrm>
          <a:prstGeom prst="rect">
            <a:avLst/>
          </a:prstGeom>
        </p:spPr>
      </p:pic>
      <p:pic>
        <p:nvPicPr>
          <p:cNvPr id="693" name="Rectángulo redondeado" descr="Rectángulo redondeado"/>
          <p:cNvPicPr>
            <a:picLocks/>
          </p:cNvPicPr>
          <p:nvPr/>
        </p:nvPicPr>
        <p:blipFill>
          <a:blip r:embed="rId2">
            <a:extLst/>
          </a:blip>
          <a:stretch>
            <a:fillRect/>
          </a:stretch>
        </p:blipFill>
        <p:spPr>
          <a:xfrm>
            <a:off x="4567766" y="3640904"/>
            <a:ext cx="753799" cy="723901"/>
          </a:xfrm>
          <a:prstGeom prst="rect">
            <a:avLst/>
          </a:prstGeom>
        </p:spPr>
      </p:pic>
      <p:sp>
        <p:nvSpPr>
          <p:cNvPr id="695" name="Actúa de manera inmediata sólo en la intersección"/>
          <p:cNvSpPr txBox="1"/>
          <p:nvPr/>
        </p:nvSpPr>
        <p:spPr>
          <a:xfrm>
            <a:off x="8282135" y="8667749"/>
            <a:ext cx="4612144" cy="838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solidFill>
                  <a:srgbClr val="054109"/>
                </a:solidFill>
                <a:latin typeface="Helvetica"/>
                <a:ea typeface="Helvetica"/>
                <a:cs typeface="Helvetica"/>
                <a:sym typeface="Helvetica"/>
              </a:defRPr>
            </a:lvl1pPr>
          </a:lstStyle>
          <a:p>
            <a:r>
              <a:t>Actúa de manera inmediata sólo en la intersección</a:t>
            </a:r>
          </a:p>
        </p:txBody>
      </p:sp>
      <p:sp>
        <p:nvSpPr>
          <p:cNvPr id="696" name="* ¿Persigues cambiar en el marco de la ley?      **¿Rediseño innovativo?"/>
          <p:cNvSpPr txBox="1"/>
          <p:nvPr/>
        </p:nvSpPr>
        <p:spPr>
          <a:xfrm>
            <a:off x="288693" y="7982619"/>
            <a:ext cx="7965481" cy="393701"/>
          </a:xfrm>
          <a:prstGeom prst="rect">
            <a:avLst/>
          </a:prstGeom>
          <a:ln w="12700">
            <a:solidFill>
              <a:srgbClr val="3B1F4E"/>
            </a:solidFill>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latin typeface="Helvetica"/>
                <a:ea typeface="Helvetica"/>
                <a:cs typeface="Helvetica"/>
                <a:sym typeface="Helvetica"/>
              </a:defRPr>
            </a:lvl1pPr>
          </a:lstStyle>
          <a:p>
            <a:r>
              <a:t>* ¿Persigues cambiar en el marco de la ley?      **¿Rediseño innovativo?</a:t>
            </a:r>
          </a:p>
        </p:txBody>
      </p:sp>
      <p:sp>
        <p:nvSpPr>
          <p:cNvPr id="697" name="¿Cuándo emprender una acción inmediata?"/>
          <p:cNvSpPr txBox="1"/>
          <p:nvPr/>
        </p:nvSpPr>
        <p:spPr>
          <a:xfrm>
            <a:off x="192112" y="8820150"/>
            <a:ext cx="7523907" cy="533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800">
                <a:solidFill>
                  <a:srgbClr val="054109"/>
                </a:solidFill>
                <a:latin typeface="Helvetica"/>
                <a:ea typeface="Helvetica"/>
                <a:cs typeface="Helvetica"/>
                <a:sym typeface="Helvetica"/>
              </a:defRPr>
            </a:lvl1pPr>
          </a:lstStyle>
          <a:p>
            <a:r>
              <a:t>¿Cuándo emprender una acción inmediata?</a:t>
            </a:r>
          </a:p>
        </p:txBody>
      </p:sp>
      <p:sp>
        <p:nvSpPr>
          <p:cNvPr id="698" name="Modelo “ir/no-ir”"/>
          <p:cNvSpPr txBox="1"/>
          <p:nvPr/>
        </p:nvSpPr>
        <p:spPr>
          <a:xfrm>
            <a:off x="893776" y="44450"/>
            <a:ext cx="11217248" cy="1193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7200">
                <a:solidFill>
                  <a:schemeClr val="accent4">
                    <a:hueOff val="-1081314"/>
                    <a:satOff val="4338"/>
                    <a:lumOff val="-8931"/>
                  </a:schemeClr>
                </a:solidFill>
                <a:latin typeface="Helvetica"/>
                <a:ea typeface="Helvetica"/>
                <a:cs typeface="Helvetica"/>
                <a:sym typeface="Helvetica"/>
              </a:defRPr>
            </a:lvl1pPr>
          </a:lstStyle>
          <a:p>
            <a:r>
              <a:t>Modelo “ir/no-ir”</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0" name="Imagen" descr="Imagen"/>
          <p:cNvPicPr>
            <a:picLocks noChangeAspect="1"/>
          </p:cNvPicPr>
          <p:nvPr/>
        </p:nvPicPr>
        <p:blipFill>
          <a:blip r:embed="rId2">
            <a:extLst/>
          </a:blip>
          <a:stretch>
            <a:fillRect/>
          </a:stretch>
        </p:blipFill>
        <p:spPr>
          <a:xfrm>
            <a:off x="6883834" y="1768323"/>
            <a:ext cx="5381300" cy="6992030"/>
          </a:xfrm>
          <a:prstGeom prst="rect">
            <a:avLst/>
          </a:prstGeom>
          <a:ln w="12700">
            <a:miter lim="400000"/>
          </a:ln>
        </p:spPr>
      </p:pic>
      <p:sp>
        <p:nvSpPr>
          <p:cNvPr id="701" name="Ser el hombre más rico del cementerio no es lo que más me importa… Ir a la cama a la noche diciendo “hemos hecho algo maravilloso” es lo que realmente me preocupa."/>
          <p:cNvSpPr txBox="1"/>
          <p:nvPr/>
        </p:nvSpPr>
        <p:spPr>
          <a:xfrm>
            <a:off x="1168573" y="1908174"/>
            <a:ext cx="5381301" cy="6248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457200">
              <a:defRPr sz="3700">
                <a:solidFill>
                  <a:srgbClr val="005ADF"/>
                </a:solidFill>
                <a:latin typeface="Bookman Old Style"/>
                <a:ea typeface="Bookman Old Style"/>
                <a:cs typeface="Bookman Old Style"/>
                <a:sym typeface="Bookman Old Style"/>
              </a:defRPr>
            </a:lvl1pPr>
          </a:lstStyle>
          <a:p>
            <a:r>
              <a:t>Ser el hombre más rico del cementerio no es lo que más me importa… Ir a la cama a la noche diciendo “hemos hecho algo maravilloso” es lo que realmente me preocupa.</a:t>
            </a:r>
          </a:p>
        </p:txBody>
      </p:sp>
      <p:sp>
        <p:nvSpPr>
          <p:cNvPr id="702" name="Steve Jobs"/>
          <p:cNvSpPr txBox="1"/>
          <p:nvPr/>
        </p:nvSpPr>
        <p:spPr>
          <a:xfrm>
            <a:off x="4674307" y="8489949"/>
            <a:ext cx="1687116" cy="469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defTabSz="457200">
              <a:defRPr i="1">
                <a:solidFill>
                  <a:schemeClr val="accent4">
                    <a:hueOff val="-1081314"/>
                    <a:satOff val="4338"/>
                    <a:lumOff val="-8931"/>
                  </a:schemeClr>
                </a:solidFill>
                <a:latin typeface="Century Gothic"/>
                <a:ea typeface="Century Gothic"/>
                <a:cs typeface="Century Gothic"/>
                <a:sym typeface="Century Gothic"/>
              </a:defRPr>
            </a:lvl1pPr>
          </a:lstStyle>
          <a:p>
            <a:r>
              <a:t>Steve Jobs</a:t>
            </a:r>
          </a:p>
        </p:txBody>
      </p:sp>
      <p:sp>
        <p:nvSpPr>
          <p:cNvPr id="703" name="Para reflexionar"/>
          <p:cNvSpPr txBox="1"/>
          <p:nvPr/>
        </p:nvSpPr>
        <p:spPr>
          <a:xfrm>
            <a:off x="893776" y="380999"/>
            <a:ext cx="11217248" cy="1193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7200">
                <a:solidFill>
                  <a:schemeClr val="accent4">
                    <a:hueOff val="-1081314"/>
                    <a:satOff val="4338"/>
                    <a:lumOff val="-8931"/>
                  </a:schemeClr>
                </a:solidFill>
                <a:latin typeface="Helvetica"/>
                <a:ea typeface="Helvetica"/>
                <a:cs typeface="Helvetica"/>
                <a:sym typeface="Helvetica"/>
              </a:defRPr>
            </a:lvl1pPr>
          </a:lstStyle>
          <a:p>
            <a:r>
              <a:t>Para reflexionar</a:t>
            </a:r>
          </a:p>
        </p:txBody>
      </p:sp>
      <p:grpSp>
        <p:nvGrpSpPr>
          <p:cNvPr id="709" name="Grupo"/>
          <p:cNvGrpSpPr/>
          <p:nvPr/>
        </p:nvGrpSpPr>
        <p:grpSpPr>
          <a:xfrm>
            <a:off x="761747" y="8961831"/>
            <a:ext cx="11580537" cy="662653"/>
            <a:chOff x="0" y="0"/>
            <a:chExt cx="11580536" cy="662651"/>
          </a:xfrm>
        </p:grpSpPr>
        <p:pic>
          <p:nvPicPr>
            <p:cNvPr id="704" name="Imagen" descr="Imagen"/>
            <p:cNvPicPr>
              <a:picLocks noChangeAspect="1"/>
            </p:cNvPicPr>
            <p:nvPr/>
          </p:nvPicPr>
          <p:blipFill>
            <a:blip r:embed="rId3">
              <a:extLst/>
            </a:blip>
            <a:stretch>
              <a:fillRect/>
            </a:stretch>
          </p:blipFill>
          <p:spPr>
            <a:xfrm>
              <a:off x="0" y="27651"/>
              <a:ext cx="597153" cy="635001"/>
            </a:xfrm>
            <a:prstGeom prst="rect">
              <a:avLst/>
            </a:prstGeom>
            <a:ln w="12700" cap="flat">
              <a:noFill/>
              <a:miter lim="400000"/>
            </a:ln>
            <a:effectLst/>
          </p:spPr>
        </p:pic>
        <p:pic>
          <p:nvPicPr>
            <p:cNvPr id="705" name="Imagen" descr="Imagen"/>
            <p:cNvPicPr>
              <a:picLocks noChangeAspect="1"/>
            </p:cNvPicPr>
            <p:nvPr/>
          </p:nvPicPr>
          <p:blipFill>
            <a:blip r:embed="rId4">
              <a:extLst/>
            </a:blip>
            <a:stretch>
              <a:fillRect/>
            </a:stretch>
          </p:blipFill>
          <p:spPr>
            <a:xfrm>
              <a:off x="10983383" y="0"/>
              <a:ext cx="597154" cy="639504"/>
            </a:xfrm>
            <a:prstGeom prst="rect">
              <a:avLst/>
            </a:prstGeom>
            <a:ln w="12700" cap="flat">
              <a:noFill/>
              <a:miter lim="400000"/>
            </a:ln>
            <a:effectLst/>
          </p:spPr>
        </p:pic>
        <p:sp>
          <p:nvSpPr>
            <p:cNvPr id="706" name="Rectángulo"/>
            <p:cNvSpPr/>
            <p:nvPr/>
          </p:nvSpPr>
          <p:spPr>
            <a:xfrm>
              <a:off x="741085" y="25535"/>
              <a:ext cx="10048281" cy="635001"/>
            </a:xfrm>
            <a:prstGeom prst="rect">
              <a:avLst/>
            </a:prstGeom>
            <a:gradFill flip="none" rotWithShape="1">
              <a:gsLst>
                <a:gs pos="0">
                  <a:schemeClr val="accent5"/>
                </a:gs>
                <a:gs pos="100000">
                  <a:schemeClr val="accent5">
                    <a:lumOff val="-29866"/>
                  </a:schemeClr>
                </a:gs>
              </a:gsLst>
              <a:lin ang="5400000" scaled="0"/>
            </a:gra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707" name="Francisco Bedolla Cancino"/>
            <p:cNvSpPr txBox="1"/>
            <p:nvPr/>
          </p:nvSpPr>
          <p:spPr>
            <a:xfrm>
              <a:off x="939404" y="186864"/>
              <a:ext cx="2388897" cy="3123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1400">
                  <a:solidFill>
                    <a:srgbClr val="FFFFFF"/>
                  </a:solidFill>
                </a:defRPr>
              </a:lvl1pPr>
            </a:lstStyle>
            <a:p>
              <a:r>
                <a:t>Francisco Bedolla Cancino</a:t>
              </a:r>
            </a:p>
          </p:txBody>
        </p:sp>
        <p:sp>
          <p:nvSpPr>
            <p:cNvPr id="708" name="Centro de Investigación…"/>
            <p:cNvSpPr txBox="1"/>
            <p:nvPr/>
          </p:nvSpPr>
          <p:spPr>
            <a:xfrm>
              <a:off x="7981494" y="17530"/>
              <a:ext cx="2714982" cy="5282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a:defRPr sz="1400">
                  <a:solidFill>
                    <a:srgbClr val="FFFFFF"/>
                  </a:solidFill>
                </a:defRPr>
              </a:pPr>
              <a:r>
                <a:t>Centro de Investigación </a:t>
              </a:r>
            </a:p>
            <a:p>
              <a:pPr>
                <a:defRPr sz="1400">
                  <a:solidFill>
                    <a:srgbClr val="FFFFFF"/>
                  </a:solidFill>
                </a:defRPr>
              </a:pPr>
              <a:r>
                <a:t>Internacional del Trabajo, A. C.</a:t>
              </a:r>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Imagen" descr="Imagen"/>
          <p:cNvPicPr>
            <a:picLocks noChangeAspect="1"/>
          </p:cNvPicPr>
          <p:nvPr/>
        </p:nvPicPr>
        <p:blipFill>
          <a:blip r:embed="rId2">
            <a:extLst/>
          </a:blip>
          <a:stretch>
            <a:fillRect/>
          </a:stretch>
        </p:blipFill>
        <p:spPr>
          <a:xfrm>
            <a:off x="761747" y="8989483"/>
            <a:ext cx="597153" cy="635001"/>
          </a:xfrm>
          <a:prstGeom prst="rect">
            <a:avLst/>
          </a:prstGeom>
          <a:ln w="12700">
            <a:miter lim="400000"/>
          </a:ln>
        </p:spPr>
      </p:pic>
      <p:pic>
        <p:nvPicPr>
          <p:cNvPr id="166" name="Imagen" descr="Imagen"/>
          <p:cNvPicPr>
            <a:picLocks noChangeAspect="1"/>
          </p:cNvPicPr>
          <p:nvPr/>
        </p:nvPicPr>
        <p:blipFill>
          <a:blip r:embed="rId3">
            <a:extLst/>
          </a:blip>
          <a:stretch>
            <a:fillRect/>
          </a:stretch>
        </p:blipFill>
        <p:spPr>
          <a:xfrm>
            <a:off x="11745131" y="8961831"/>
            <a:ext cx="597153" cy="639504"/>
          </a:xfrm>
          <a:prstGeom prst="rect">
            <a:avLst/>
          </a:prstGeom>
          <a:ln w="12700">
            <a:miter lim="400000"/>
          </a:ln>
        </p:spPr>
      </p:pic>
      <p:sp>
        <p:nvSpPr>
          <p:cNvPr id="167" name="Rectángulo"/>
          <p:cNvSpPr/>
          <p:nvPr/>
        </p:nvSpPr>
        <p:spPr>
          <a:xfrm>
            <a:off x="1502833" y="8987366"/>
            <a:ext cx="10048281" cy="635001"/>
          </a:xfrm>
          <a:prstGeom prst="rect">
            <a:avLst/>
          </a:prstGeom>
          <a:gradFill>
            <a:gsLst>
              <a:gs pos="0">
                <a:schemeClr val="accent5"/>
              </a:gs>
              <a:gs pos="100000">
                <a:schemeClr val="accent5">
                  <a:lumOff val="-29866"/>
                </a:schemeClr>
              </a:gs>
            </a:gsLst>
            <a:lin ang="5400000"/>
          </a:gra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68" name="Francisco Bedolla Cancino"/>
          <p:cNvSpPr txBox="1"/>
          <p:nvPr/>
        </p:nvSpPr>
        <p:spPr>
          <a:xfrm>
            <a:off x="1701152" y="9148695"/>
            <a:ext cx="2388896" cy="31234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400">
                <a:solidFill>
                  <a:srgbClr val="FFFFFF"/>
                </a:solidFill>
              </a:defRPr>
            </a:lvl1pPr>
          </a:lstStyle>
          <a:p>
            <a:r>
              <a:t>Francisco Bedolla Cancino</a:t>
            </a:r>
          </a:p>
        </p:txBody>
      </p:sp>
      <p:sp>
        <p:nvSpPr>
          <p:cNvPr id="169" name="Centro de Investigación…"/>
          <p:cNvSpPr txBox="1"/>
          <p:nvPr/>
        </p:nvSpPr>
        <p:spPr>
          <a:xfrm>
            <a:off x="8743242" y="8979361"/>
            <a:ext cx="2714982" cy="52824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1400">
                <a:solidFill>
                  <a:srgbClr val="FFFFFF"/>
                </a:solidFill>
              </a:defRPr>
            </a:pPr>
            <a:r>
              <a:t>Centro de Investigación </a:t>
            </a:r>
          </a:p>
          <a:p>
            <a:pPr>
              <a:defRPr sz="1400">
                <a:solidFill>
                  <a:srgbClr val="FFFFFF"/>
                </a:solidFill>
              </a:defRPr>
            </a:pPr>
            <a:r>
              <a:t>Internacional del Trabajo, A. C.</a:t>
            </a:r>
          </a:p>
        </p:txBody>
      </p:sp>
      <p:grpSp>
        <p:nvGrpSpPr>
          <p:cNvPr id="172" name="Grupo"/>
          <p:cNvGrpSpPr/>
          <p:nvPr/>
        </p:nvGrpSpPr>
        <p:grpSpPr>
          <a:xfrm>
            <a:off x="399950" y="1447800"/>
            <a:ext cx="5451377" cy="4940271"/>
            <a:chOff x="0" y="0"/>
            <a:chExt cx="5451375" cy="4940270"/>
          </a:xfrm>
        </p:grpSpPr>
        <p:pic>
          <p:nvPicPr>
            <p:cNvPr id="170" name="Imagen" descr="Imagen"/>
            <p:cNvPicPr>
              <a:picLocks noChangeAspect="1"/>
            </p:cNvPicPr>
            <p:nvPr/>
          </p:nvPicPr>
          <p:blipFill>
            <a:blip r:embed="rId4">
              <a:extLst/>
            </a:blip>
            <a:stretch>
              <a:fillRect/>
            </a:stretch>
          </p:blipFill>
          <p:spPr>
            <a:xfrm>
              <a:off x="1082418" y="1600583"/>
              <a:ext cx="3449546" cy="3339688"/>
            </a:xfrm>
            <a:prstGeom prst="rect">
              <a:avLst/>
            </a:prstGeom>
            <a:ln w="12700" cap="flat">
              <a:noFill/>
              <a:miter lim="400000"/>
            </a:ln>
            <a:effectLst/>
          </p:spPr>
        </p:pic>
        <p:sp>
          <p:nvSpPr>
            <p:cNvPr id="171" name="¿Cuál es el valor que más motiva mi vida?"/>
            <p:cNvSpPr txBox="1"/>
            <p:nvPr/>
          </p:nvSpPr>
          <p:spPr>
            <a:xfrm>
              <a:off x="0" y="0"/>
              <a:ext cx="5451376" cy="1219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defTabSz="457200">
                <a:defRPr sz="3600">
                  <a:solidFill>
                    <a:schemeClr val="accent1">
                      <a:lumOff val="-13575"/>
                    </a:schemeClr>
                  </a:solidFill>
                  <a:latin typeface="Century Gothic"/>
                  <a:ea typeface="Century Gothic"/>
                  <a:cs typeface="Century Gothic"/>
                  <a:sym typeface="Century Gothic"/>
                </a:defRPr>
              </a:lvl1pPr>
            </a:lstStyle>
            <a:p>
              <a:r>
                <a:t>¿Cuál es el valor que más motiva mi vida?</a:t>
              </a:r>
            </a:p>
          </p:txBody>
        </p:sp>
      </p:grpSp>
      <p:grpSp>
        <p:nvGrpSpPr>
          <p:cNvPr id="175" name="Grupo"/>
          <p:cNvGrpSpPr/>
          <p:nvPr/>
        </p:nvGrpSpPr>
        <p:grpSpPr>
          <a:xfrm>
            <a:off x="6483350" y="1447800"/>
            <a:ext cx="5753255" cy="4620332"/>
            <a:chOff x="0" y="0"/>
            <a:chExt cx="5753254" cy="4620331"/>
          </a:xfrm>
        </p:grpSpPr>
        <p:pic>
          <p:nvPicPr>
            <p:cNvPr id="173" name="Imagen" descr="Imagen"/>
            <p:cNvPicPr>
              <a:picLocks noChangeAspect="1"/>
            </p:cNvPicPr>
            <p:nvPr/>
          </p:nvPicPr>
          <p:blipFill>
            <a:blip r:embed="rId5">
              <a:extLst/>
            </a:blip>
            <a:stretch>
              <a:fillRect/>
            </a:stretch>
          </p:blipFill>
          <p:spPr>
            <a:xfrm>
              <a:off x="1187784" y="1920522"/>
              <a:ext cx="4323754" cy="2699810"/>
            </a:xfrm>
            <a:prstGeom prst="rect">
              <a:avLst/>
            </a:prstGeom>
            <a:ln w="12700" cap="flat">
              <a:noFill/>
              <a:miter lim="400000"/>
            </a:ln>
            <a:effectLst/>
          </p:spPr>
        </p:pic>
        <p:sp>
          <p:nvSpPr>
            <p:cNvPr id="174" name="¿Cuál es la emoción…"/>
            <p:cNvSpPr txBox="1"/>
            <p:nvPr/>
          </p:nvSpPr>
          <p:spPr>
            <a:xfrm>
              <a:off x="0" y="0"/>
              <a:ext cx="5753255" cy="1219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defTabSz="457200">
                <a:defRPr sz="3600">
                  <a:solidFill>
                    <a:schemeClr val="accent1">
                      <a:lumOff val="-13575"/>
                    </a:schemeClr>
                  </a:solidFill>
                  <a:latin typeface="Century Gothic"/>
                  <a:ea typeface="Century Gothic"/>
                  <a:cs typeface="Century Gothic"/>
                  <a:sym typeface="Century Gothic"/>
                </a:defRPr>
              </a:pPr>
              <a:r>
                <a:t>¿Cuál es la emoción </a:t>
              </a:r>
            </a:p>
            <a:p>
              <a:pPr defTabSz="457200">
                <a:defRPr sz="3600">
                  <a:solidFill>
                    <a:schemeClr val="accent1">
                      <a:lumOff val="-13575"/>
                    </a:schemeClr>
                  </a:solidFill>
                  <a:latin typeface="Century Gothic"/>
                  <a:ea typeface="Century Gothic"/>
                  <a:cs typeface="Century Gothic"/>
                  <a:sym typeface="Century Gothic"/>
                </a:defRPr>
              </a:pPr>
              <a:r>
                <a:t>que más me conmueve?</a:t>
              </a:r>
            </a:p>
          </p:txBody>
        </p:sp>
      </p:grpSp>
      <p:pic>
        <p:nvPicPr>
          <p:cNvPr id="176" name="Línea" descr="Línea"/>
          <p:cNvPicPr>
            <a:picLocks/>
          </p:cNvPicPr>
          <p:nvPr/>
        </p:nvPicPr>
        <p:blipFill>
          <a:blip r:embed="rId6">
            <a:extLst/>
          </a:blip>
          <a:stretch>
            <a:fillRect/>
          </a:stretch>
        </p:blipFill>
        <p:spPr>
          <a:xfrm rot="16200000">
            <a:off x="3027595" y="4832350"/>
            <a:ext cx="6848010" cy="88901"/>
          </a:xfrm>
          <a:prstGeom prst="rect">
            <a:avLst/>
          </a:prstGeom>
        </p:spPr>
      </p:pic>
      <p:pic>
        <p:nvPicPr>
          <p:cNvPr id="178" name="Imagen" descr="Imagen"/>
          <p:cNvPicPr>
            <a:picLocks noChangeAspect="1"/>
          </p:cNvPicPr>
          <p:nvPr/>
        </p:nvPicPr>
        <p:blipFill>
          <a:blip r:embed="rId7">
            <a:extLst/>
          </a:blip>
          <a:stretch>
            <a:fillRect/>
          </a:stretch>
        </p:blipFill>
        <p:spPr>
          <a:xfrm>
            <a:off x="5467350" y="4083050"/>
            <a:ext cx="1902965" cy="2223090"/>
          </a:xfrm>
          <a:prstGeom prst="rect">
            <a:avLst/>
          </a:prstGeom>
          <a:ln w="12700">
            <a:miter lim="400000"/>
          </a:ln>
        </p:spPr>
      </p:pic>
      <p:sp>
        <p:nvSpPr>
          <p:cNvPr id="179" name="¿"/>
          <p:cNvSpPr txBox="1"/>
          <p:nvPr/>
        </p:nvSpPr>
        <p:spPr>
          <a:xfrm>
            <a:off x="5937374" y="4279900"/>
            <a:ext cx="672852" cy="1193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7200">
                <a:solidFill>
                  <a:schemeClr val="accent4">
                    <a:hueOff val="-1081314"/>
                    <a:satOff val="4338"/>
                    <a:lumOff val="-8931"/>
                  </a:schemeClr>
                </a:solidFill>
                <a:latin typeface="Helvetica"/>
                <a:ea typeface="Helvetica"/>
                <a:cs typeface="Helvetica"/>
                <a:sym typeface="Helvetica"/>
              </a:defRPr>
            </a:lvl1pPr>
          </a:lstStyle>
          <a:p>
            <a:r>
              <a:t>¿</a:t>
            </a:r>
          </a:p>
        </p:txBody>
      </p:sp>
      <p:sp>
        <p:nvSpPr>
          <p:cNvPr id="180" name="Introspección"/>
          <p:cNvSpPr txBox="1"/>
          <p:nvPr/>
        </p:nvSpPr>
        <p:spPr>
          <a:xfrm>
            <a:off x="918349" y="322322"/>
            <a:ext cx="11217248" cy="10795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6400">
                <a:solidFill>
                  <a:schemeClr val="accent4">
                    <a:hueOff val="-1081314"/>
                    <a:satOff val="4338"/>
                    <a:lumOff val="-8931"/>
                  </a:schemeClr>
                </a:solidFill>
                <a:latin typeface="Helvetica"/>
                <a:ea typeface="Helvetica"/>
                <a:cs typeface="Helvetica"/>
                <a:sym typeface="Helvetica"/>
              </a:defRPr>
            </a:lvl1pPr>
          </a:lstStyle>
          <a:p>
            <a:r>
              <a:t>Introspección</a:t>
            </a:r>
          </a:p>
        </p:txBody>
      </p:sp>
      <p:grpSp>
        <p:nvGrpSpPr>
          <p:cNvPr id="188" name="Grupo"/>
          <p:cNvGrpSpPr/>
          <p:nvPr/>
        </p:nvGrpSpPr>
        <p:grpSpPr>
          <a:xfrm>
            <a:off x="876173" y="6603999"/>
            <a:ext cx="5092632" cy="2311401"/>
            <a:chOff x="0" y="0"/>
            <a:chExt cx="5092630" cy="2311400"/>
          </a:xfrm>
        </p:grpSpPr>
        <p:pic>
          <p:nvPicPr>
            <p:cNvPr id="181" name="Imagen" descr="Imagen"/>
            <p:cNvPicPr>
              <a:picLocks noChangeAspect="1"/>
            </p:cNvPicPr>
            <p:nvPr/>
          </p:nvPicPr>
          <p:blipFill>
            <a:blip r:embed="rId8">
              <a:extLst/>
            </a:blip>
            <a:stretch>
              <a:fillRect/>
            </a:stretch>
          </p:blipFill>
          <p:spPr>
            <a:xfrm>
              <a:off x="0" y="120650"/>
              <a:ext cx="368300" cy="317501"/>
            </a:xfrm>
            <a:prstGeom prst="rect">
              <a:avLst/>
            </a:prstGeom>
            <a:ln w="12700" cap="flat">
              <a:noFill/>
              <a:miter lim="400000"/>
            </a:ln>
            <a:effectLst/>
          </p:spPr>
        </p:pic>
        <p:pic>
          <p:nvPicPr>
            <p:cNvPr id="182" name="Imagen" descr="Imagen"/>
            <p:cNvPicPr>
              <a:picLocks noChangeAspect="1"/>
            </p:cNvPicPr>
            <p:nvPr/>
          </p:nvPicPr>
          <p:blipFill>
            <a:blip r:embed="rId8">
              <a:extLst/>
            </a:blip>
            <a:stretch>
              <a:fillRect/>
            </a:stretch>
          </p:blipFill>
          <p:spPr>
            <a:xfrm>
              <a:off x="0" y="831850"/>
              <a:ext cx="368300" cy="317500"/>
            </a:xfrm>
            <a:prstGeom prst="rect">
              <a:avLst/>
            </a:prstGeom>
            <a:ln w="12700" cap="flat">
              <a:noFill/>
              <a:miter lim="400000"/>
            </a:ln>
            <a:effectLst/>
          </p:spPr>
        </p:pic>
        <p:pic>
          <p:nvPicPr>
            <p:cNvPr id="183" name="Imagen" descr="Imagen"/>
            <p:cNvPicPr>
              <a:picLocks noChangeAspect="1"/>
            </p:cNvPicPr>
            <p:nvPr/>
          </p:nvPicPr>
          <p:blipFill>
            <a:blip r:embed="rId9">
              <a:extLst/>
            </a:blip>
            <a:stretch>
              <a:fillRect/>
            </a:stretch>
          </p:blipFill>
          <p:spPr>
            <a:xfrm>
              <a:off x="6350" y="1543050"/>
              <a:ext cx="355600" cy="317500"/>
            </a:xfrm>
            <a:prstGeom prst="rect">
              <a:avLst/>
            </a:prstGeom>
            <a:ln w="12700" cap="flat">
              <a:noFill/>
              <a:miter lim="400000"/>
            </a:ln>
            <a:effectLst/>
          </p:spPr>
        </p:pic>
        <p:pic>
          <p:nvPicPr>
            <p:cNvPr id="184" name="Imagen" descr="Imagen"/>
            <p:cNvPicPr>
              <a:picLocks noChangeAspect="1"/>
            </p:cNvPicPr>
            <p:nvPr/>
          </p:nvPicPr>
          <p:blipFill>
            <a:blip r:embed="rId10">
              <a:extLst/>
            </a:blip>
            <a:stretch>
              <a:fillRect/>
            </a:stretch>
          </p:blipFill>
          <p:spPr>
            <a:xfrm>
              <a:off x="4698930" y="127000"/>
              <a:ext cx="393701" cy="304801"/>
            </a:xfrm>
            <a:prstGeom prst="rect">
              <a:avLst/>
            </a:prstGeom>
            <a:ln w="12700" cap="flat">
              <a:noFill/>
              <a:miter lim="400000"/>
            </a:ln>
            <a:effectLst/>
          </p:spPr>
        </p:pic>
        <p:pic>
          <p:nvPicPr>
            <p:cNvPr id="185" name="Imagen" descr="Imagen"/>
            <p:cNvPicPr>
              <a:picLocks noChangeAspect="1"/>
            </p:cNvPicPr>
            <p:nvPr/>
          </p:nvPicPr>
          <p:blipFill>
            <a:blip r:embed="rId10">
              <a:extLst/>
            </a:blip>
            <a:stretch>
              <a:fillRect/>
            </a:stretch>
          </p:blipFill>
          <p:spPr>
            <a:xfrm>
              <a:off x="4698930" y="850900"/>
              <a:ext cx="393701" cy="304800"/>
            </a:xfrm>
            <a:prstGeom prst="rect">
              <a:avLst/>
            </a:prstGeom>
            <a:ln w="12700" cap="flat">
              <a:noFill/>
              <a:miter lim="400000"/>
            </a:ln>
            <a:effectLst/>
          </p:spPr>
        </p:pic>
        <p:pic>
          <p:nvPicPr>
            <p:cNvPr id="186" name="Imagen" descr="Imagen"/>
            <p:cNvPicPr>
              <a:picLocks noChangeAspect="1"/>
            </p:cNvPicPr>
            <p:nvPr/>
          </p:nvPicPr>
          <p:blipFill>
            <a:blip r:embed="rId10">
              <a:extLst/>
            </a:blip>
            <a:stretch>
              <a:fillRect/>
            </a:stretch>
          </p:blipFill>
          <p:spPr>
            <a:xfrm>
              <a:off x="4698930" y="1615016"/>
              <a:ext cx="393701" cy="304801"/>
            </a:xfrm>
            <a:prstGeom prst="rect">
              <a:avLst/>
            </a:prstGeom>
            <a:ln w="12700" cap="flat">
              <a:noFill/>
              <a:miter lim="400000"/>
            </a:ln>
            <a:effectLst/>
          </p:spPr>
        </p:pic>
        <p:sp>
          <p:nvSpPr>
            <p:cNvPr id="187" name="Valioso/No-valioso…"/>
            <p:cNvSpPr txBox="1"/>
            <p:nvPr/>
          </p:nvSpPr>
          <p:spPr>
            <a:xfrm>
              <a:off x="531157" y="-1"/>
              <a:ext cx="3998566" cy="2311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indent="38100" algn="l" defTabSz="457200">
                <a:defRPr b="0">
                  <a:solidFill>
                    <a:schemeClr val="accent1">
                      <a:lumOff val="-13575"/>
                    </a:schemeClr>
                  </a:solidFill>
                  <a:latin typeface="Century Gothic"/>
                  <a:ea typeface="Century Gothic"/>
                  <a:cs typeface="Century Gothic"/>
                  <a:sym typeface="Century Gothic"/>
                </a:defRPr>
              </a:pPr>
              <a:r>
                <a:t>Valioso/No-valioso</a:t>
              </a:r>
            </a:p>
            <a:p>
              <a:pPr indent="38100" algn="l" defTabSz="457200">
                <a:defRPr b="0">
                  <a:solidFill>
                    <a:schemeClr val="accent1">
                      <a:lumOff val="-13575"/>
                    </a:schemeClr>
                  </a:solidFill>
                  <a:latin typeface="Century Gothic"/>
                  <a:ea typeface="Century Gothic"/>
                  <a:cs typeface="Century Gothic"/>
                  <a:sym typeface="Century Gothic"/>
                </a:defRPr>
              </a:pPr>
              <a:endParaRPr/>
            </a:p>
            <a:p>
              <a:pPr indent="38100" algn="l" defTabSz="457200">
                <a:defRPr b="0">
                  <a:solidFill>
                    <a:schemeClr val="accent1">
                      <a:lumOff val="-13575"/>
                    </a:schemeClr>
                  </a:solidFill>
                  <a:latin typeface="Century Gothic"/>
                  <a:ea typeface="Century Gothic"/>
                  <a:cs typeface="Century Gothic"/>
                  <a:sym typeface="Century Gothic"/>
                </a:defRPr>
              </a:pPr>
              <a:r>
                <a:t>Apreciable/Despreciable</a:t>
              </a:r>
            </a:p>
            <a:p>
              <a:pPr indent="38100" algn="l" defTabSz="457200">
                <a:defRPr b="0">
                  <a:solidFill>
                    <a:schemeClr val="accent1">
                      <a:lumOff val="-13575"/>
                    </a:schemeClr>
                  </a:solidFill>
                  <a:latin typeface="Century Gothic"/>
                  <a:ea typeface="Century Gothic"/>
                  <a:cs typeface="Century Gothic"/>
                  <a:sym typeface="Century Gothic"/>
                </a:defRPr>
              </a:pPr>
              <a:endParaRPr/>
            </a:p>
            <a:p>
              <a:pPr indent="38100" algn="l" defTabSz="457200">
                <a:defRPr b="0">
                  <a:solidFill>
                    <a:schemeClr val="accent1">
                      <a:lumOff val="-13575"/>
                    </a:schemeClr>
                  </a:solidFill>
                  <a:latin typeface="Century Gothic"/>
                  <a:ea typeface="Century Gothic"/>
                  <a:cs typeface="Century Gothic"/>
                  <a:sym typeface="Century Gothic"/>
                </a:defRPr>
              </a:pPr>
              <a:r>
                <a:t>Bueno/Malo</a:t>
              </a:r>
            </a:p>
          </p:txBody>
        </p:sp>
      </p:grpSp>
      <p:grpSp>
        <p:nvGrpSpPr>
          <p:cNvPr id="194" name="Grupo"/>
          <p:cNvGrpSpPr/>
          <p:nvPr/>
        </p:nvGrpSpPr>
        <p:grpSpPr>
          <a:xfrm>
            <a:off x="7388696" y="6405488"/>
            <a:ext cx="4769312" cy="1915583"/>
            <a:chOff x="0" y="0"/>
            <a:chExt cx="4769311" cy="1915582"/>
          </a:xfrm>
        </p:grpSpPr>
        <p:pic>
          <p:nvPicPr>
            <p:cNvPr id="189" name="Imagen" descr="Imagen"/>
            <p:cNvPicPr>
              <a:picLocks noChangeAspect="1"/>
            </p:cNvPicPr>
            <p:nvPr/>
          </p:nvPicPr>
          <p:blipFill>
            <a:blip r:embed="rId11">
              <a:extLst/>
            </a:blip>
            <a:stretch>
              <a:fillRect/>
            </a:stretch>
          </p:blipFill>
          <p:spPr>
            <a:xfrm>
              <a:off x="785589" y="0"/>
              <a:ext cx="2806160" cy="1915583"/>
            </a:xfrm>
            <a:prstGeom prst="rect">
              <a:avLst/>
            </a:prstGeom>
            <a:ln w="12700" cap="flat">
              <a:noFill/>
              <a:miter lim="400000"/>
            </a:ln>
            <a:effectLst/>
          </p:spPr>
        </p:pic>
        <p:pic>
          <p:nvPicPr>
            <p:cNvPr id="190" name="Imagen" descr="Imagen"/>
            <p:cNvPicPr>
              <a:picLocks noChangeAspect="1"/>
            </p:cNvPicPr>
            <p:nvPr/>
          </p:nvPicPr>
          <p:blipFill>
            <a:blip r:embed="rId12">
              <a:extLst/>
            </a:blip>
            <a:stretch>
              <a:fillRect/>
            </a:stretch>
          </p:blipFill>
          <p:spPr>
            <a:xfrm>
              <a:off x="0" y="162352"/>
              <a:ext cx="482600" cy="469901"/>
            </a:xfrm>
            <a:prstGeom prst="rect">
              <a:avLst/>
            </a:prstGeom>
            <a:ln w="12700" cap="flat">
              <a:noFill/>
              <a:miter lim="400000"/>
            </a:ln>
            <a:effectLst/>
          </p:spPr>
        </p:pic>
        <p:pic>
          <p:nvPicPr>
            <p:cNvPr id="191" name="Imagen" descr="Imagen"/>
            <p:cNvPicPr>
              <a:picLocks noChangeAspect="1"/>
            </p:cNvPicPr>
            <p:nvPr/>
          </p:nvPicPr>
          <p:blipFill>
            <a:blip r:embed="rId13">
              <a:extLst/>
            </a:blip>
            <a:stretch>
              <a:fillRect/>
            </a:stretch>
          </p:blipFill>
          <p:spPr>
            <a:xfrm>
              <a:off x="0" y="1233561"/>
              <a:ext cx="482600" cy="444501"/>
            </a:xfrm>
            <a:prstGeom prst="rect">
              <a:avLst/>
            </a:prstGeom>
            <a:ln w="12700" cap="flat">
              <a:noFill/>
              <a:miter lim="400000"/>
            </a:ln>
            <a:effectLst/>
          </p:spPr>
        </p:pic>
        <p:pic>
          <p:nvPicPr>
            <p:cNvPr id="192" name="Imagen" descr="Imagen"/>
            <p:cNvPicPr>
              <a:picLocks noChangeAspect="1"/>
            </p:cNvPicPr>
            <p:nvPr/>
          </p:nvPicPr>
          <p:blipFill>
            <a:blip r:embed="rId12">
              <a:extLst/>
            </a:blip>
            <a:stretch>
              <a:fillRect/>
            </a:stretch>
          </p:blipFill>
          <p:spPr>
            <a:xfrm>
              <a:off x="4286711" y="199936"/>
              <a:ext cx="482601" cy="469901"/>
            </a:xfrm>
            <a:prstGeom prst="rect">
              <a:avLst/>
            </a:prstGeom>
            <a:ln w="12700" cap="flat">
              <a:noFill/>
              <a:miter lim="400000"/>
            </a:ln>
            <a:effectLst/>
          </p:spPr>
        </p:pic>
        <p:pic>
          <p:nvPicPr>
            <p:cNvPr id="193" name="Imagen" descr="Imagen"/>
            <p:cNvPicPr>
              <a:picLocks noChangeAspect="1"/>
            </p:cNvPicPr>
            <p:nvPr/>
          </p:nvPicPr>
          <p:blipFill>
            <a:blip r:embed="rId13">
              <a:extLst/>
            </a:blip>
            <a:stretch>
              <a:fillRect/>
            </a:stretch>
          </p:blipFill>
          <p:spPr>
            <a:xfrm>
              <a:off x="4286711" y="1271145"/>
              <a:ext cx="482601" cy="444501"/>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72"/>
                                        </p:tgtEl>
                                        <p:attrNameLst>
                                          <p:attrName>style.visibility</p:attrName>
                                        </p:attrNameLst>
                                      </p:cBhvr>
                                      <p:to>
                                        <p:strVal val="visible"/>
                                      </p:to>
                                    </p:set>
                                    <p:anim calcmode="lin" valueType="num">
                                      <p:cBhvr>
                                        <p:cTn id="7" dur="1000" fill="hold"/>
                                        <p:tgtEl>
                                          <p:spTgt spid="172"/>
                                        </p:tgtEl>
                                        <p:attrNameLst>
                                          <p:attrName>ppt_x</p:attrName>
                                        </p:attrNameLst>
                                      </p:cBhvr>
                                      <p:tavLst>
                                        <p:tav tm="0">
                                          <p:val>
                                            <p:strVal val="0-#ppt_w/2"/>
                                          </p:val>
                                        </p:tav>
                                        <p:tav tm="100000">
                                          <p:val>
                                            <p:strVal val="#ppt_x"/>
                                          </p:val>
                                        </p:tav>
                                      </p:tavLst>
                                    </p:anim>
                                    <p:anim calcmode="lin" valueType="num">
                                      <p:cBhvr>
                                        <p:cTn id="8" dur="1000" fill="hold"/>
                                        <p:tgtEl>
                                          <p:spTgt spid="17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2" nodeType="clickEffect">
                                  <p:stCondLst>
                                    <p:cond delay="0"/>
                                  </p:stCondLst>
                                  <p:iterate>
                                    <p:tmAbs val="0"/>
                                  </p:iterate>
                                  <p:childTnLst>
                                    <p:set>
                                      <p:cBhvr>
                                        <p:cTn id="12" fill="hold"/>
                                        <p:tgtEl>
                                          <p:spTgt spid="188"/>
                                        </p:tgtEl>
                                        <p:attrNameLst>
                                          <p:attrName>style.visibility</p:attrName>
                                        </p:attrNameLst>
                                      </p:cBhvr>
                                      <p:to>
                                        <p:strVal val="visible"/>
                                      </p:to>
                                    </p:set>
                                    <p:animEffect transition="in" filter="wipe(left)">
                                      <p:cBhvr>
                                        <p:cTn id="13" dur="1000"/>
                                        <p:tgtEl>
                                          <p:spTgt spid="18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3" nodeType="clickEffect">
                                  <p:stCondLst>
                                    <p:cond delay="0"/>
                                  </p:stCondLst>
                                  <p:iterate>
                                    <p:tmAbs val="0"/>
                                  </p:iterate>
                                  <p:childTnLst>
                                    <p:set>
                                      <p:cBhvr>
                                        <p:cTn id="17" fill="hold"/>
                                        <p:tgtEl>
                                          <p:spTgt spid="175"/>
                                        </p:tgtEl>
                                        <p:attrNameLst>
                                          <p:attrName>style.visibility</p:attrName>
                                        </p:attrNameLst>
                                      </p:cBhvr>
                                      <p:to>
                                        <p:strVal val="visible"/>
                                      </p:to>
                                    </p:set>
                                    <p:anim calcmode="lin" valueType="num">
                                      <p:cBhvr>
                                        <p:cTn id="18" dur="1000" fill="hold"/>
                                        <p:tgtEl>
                                          <p:spTgt spid="175"/>
                                        </p:tgtEl>
                                        <p:attrNameLst>
                                          <p:attrName>ppt_x</p:attrName>
                                        </p:attrNameLst>
                                      </p:cBhvr>
                                      <p:tavLst>
                                        <p:tav tm="0">
                                          <p:val>
                                            <p:strVal val="0-#ppt_w/2"/>
                                          </p:val>
                                        </p:tav>
                                        <p:tav tm="100000">
                                          <p:val>
                                            <p:strVal val="#ppt_x"/>
                                          </p:val>
                                        </p:tav>
                                      </p:tavLst>
                                    </p:anim>
                                    <p:anim calcmode="lin" valueType="num">
                                      <p:cBhvr>
                                        <p:cTn id="19" dur="1000" fill="hold"/>
                                        <p:tgtEl>
                                          <p:spTgt spid="17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4" nodeType="clickEffect">
                                  <p:stCondLst>
                                    <p:cond delay="0"/>
                                  </p:stCondLst>
                                  <p:iterate>
                                    <p:tmAbs val="0"/>
                                  </p:iterate>
                                  <p:childTnLst>
                                    <p:set>
                                      <p:cBhvr>
                                        <p:cTn id="23" fill="hold"/>
                                        <p:tgtEl>
                                          <p:spTgt spid="194"/>
                                        </p:tgtEl>
                                        <p:attrNameLst>
                                          <p:attrName>style.visibility</p:attrName>
                                        </p:attrNameLst>
                                      </p:cBhvr>
                                      <p:to>
                                        <p:strVal val="visible"/>
                                      </p:to>
                                    </p:set>
                                    <p:animEffect transition="in" filter="wipe(left)">
                                      <p:cBhvr>
                                        <p:cTn id="24"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1" animBg="1" advAuto="0"/>
      <p:bldP spid="175" grpId="3" animBg="1" advAuto="0"/>
      <p:bldP spid="188" grpId="2" animBg="1" advAuto="0"/>
      <p:bldP spid="194" grpId="4"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9" name="Grupo"/>
          <p:cNvGrpSpPr/>
          <p:nvPr/>
        </p:nvGrpSpPr>
        <p:grpSpPr>
          <a:xfrm>
            <a:off x="1119559" y="2089014"/>
            <a:ext cx="6566096" cy="6592949"/>
            <a:chOff x="-50799" y="-50799"/>
            <a:chExt cx="6566095" cy="6592947"/>
          </a:xfrm>
        </p:grpSpPr>
        <p:pic>
          <p:nvPicPr>
            <p:cNvPr id="196" name="Óvalo" descr="Óvalo"/>
            <p:cNvPicPr>
              <a:picLocks/>
            </p:cNvPicPr>
            <p:nvPr/>
          </p:nvPicPr>
          <p:blipFill>
            <a:blip r:embed="rId2">
              <a:extLst/>
            </a:blip>
            <a:stretch>
              <a:fillRect/>
            </a:stretch>
          </p:blipFill>
          <p:spPr>
            <a:xfrm>
              <a:off x="-50801" y="-50800"/>
              <a:ext cx="6566097" cy="6592948"/>
            </a:xfrm>
            <a:prstGeom prst="rect">
              <a:avLst/>
            </a:prstGeom>
            <a:effectLst/>
          </p:spPr>
        </p:pic>
        <p:sp>
          <p:nvSpPr>
            <p:cNvPr id="198" name="Valores"/>
            <p:cNvSpPr txBox="1"/>
            <p:nvPr/>
          </p:nvSpPr>
          <p:spPr>
            <a:xfrm rot="16200000">
              <a:off x="-599257" y="2655123"/>
              <a:ext cx="3607595" cy="1181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7200">
                  <a:solidFill>
                    <a:srgbClr val="264EEC"/>
                  </a:solidFill>
                  <a:latin typeface="Bookman Old Style"/>
                  <a:ea typeface="Bookman Old Style"/>
                  <a:cs typeface="Bookman Old Style"/>
                  <a:sym typeface="Bookman Old Style"/>
                </a:defRPr>
              </a:lvl1pPr>
            </a:lstStyle>
            <a:p>
              <a:r>
                <a:t>Valores</a:t>
              </a:r>
            </a:p>
          </p:txBody>
        </p:sp>
      </p:grpSp>
      <p:grpSp>
        <p:nvGrpSpPr>
          <p:cNvPr id="203" name="Grupo"/>
          <p:cNvGrpSpPr/>
          <p:nvPr/>
        </p:nvGrpSpPr>
        <p:grpSpPr>
          <a:xfrm>
            <a:off x="5440885" y="2031967"/>
            <a:ext cx="6566096" cy="6592948"/>
            <a:chOff x="-50799" y="-50799"/>
            <a:chExt cx="6566095" cy="6592947"/>
          </a:xfrm>
        </p:grpSpPr>
        <p:pic>
          <p:nvPicPr>
            <p:cNvPr id="200" name="Óvalo" descr="Óvalo"/>
            <p:cNvPicPr>
              <a:picLocks/>
            </p:cNvPicPr>
            <p:nvPr/>
          </p:nvPicPr>
          <p:blipFill>
            <a:blip r:embed="rId3">
              <a:extLst/>
            </a:blip>
            <a:stretch>
              <a:fillRect/>
            </a:stretch>
          </p:blipFill>
          <p:spPr>
            <a:xfrm>
              <a:off x="-50801" y="-50800"/>
              <a:ext cx="6566097" cy="6592948"/>
            </a:xfrm>
            <a:prstGeom prst="rect">
              <a:avLst/>
            </a:prstGeom>
            <a:effectLst/>
          </p:spPr>
        </p:pic>
        <p:sp>
          <p:nvSpPr>
            <p:cNvPr id="202" name="Emociones"/>
            <p:cNvSpPr txBox="1"/>
            <p:nvPr/>
          </p:nvSpPr>
          <p:spPr>
            <a:xfrm rot="5400000">
              <a:off x="2454943" y="2572470"/>
              <a:ext cx="4731544" cy="1054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6400">
                  <a:solidFill>
                    <a:schemeClr val="accent4">
                      <a:hueOff val="-1081314"/>
                      <a:satOff val="4338"/>
                      <a:lumOff val="-8931"/>
                    </a:schemeClr>
                  </a:solidFill>
                  <a:latin typeface="Bookman Old Style"/>
                  <a:ea typeface="Bookman Old Style"/>
                  <a:cs typeface="Bookman Old Style"/>
                  <a:sym typeface="Bookman Old Style"/>
                </a:defRPr>
              </a:lvl1pPr>
            </a:lstStyle>
            <a:p>
              <a:r>
                <a:t>Emociones</a:t>
              </a:r>
            </a:p>
          </p:txBody>
        </p:sp>
      </p:grpSp>
      <p:grpSp>
        <p:nvGrpSpPr>
          <p:cNvPr id="211" name="Grupo"/>
          <p:cNvGrpSpPr/>
          <p:nvPr/>
        </p:nvGrpSpPr>
        <p:grpSpPr>
          <a:xfrm>
            <a:off x="4112797" y="2871142"/>
            <a:ext cx="2301398" cy="5052708"/>
            <a:chOff x="0" y="0"/>
            <a:chExt cx="2301396" cy="5052707"/>
          </a:xfrm>
        </p:grpSpPr>
        <p:pic>
          <p:nvPicPr>
            <p:cNvPr id="204" name="Imagen" descr="Imagen"/>
            <p:cNvPicPr>
              <a:picLocks noChangeAspect="1"/>
            </p:cNvPicPr>
            <p:nvPr/>
          </p:nvPicPr>
          <p:blipFill>
            <a:blip r:embed="rId4">
              <a:extLst/>
            </a:blip>
            <a:srcRect l="16165" t="40519" r="20882" b="43793"/>
            <a:stretch>
              <a:fillRect/>
            </a:stretch>
          </p:blipFill>
          <p:spPr>
            <a:xfrm>
              <a:off x="101600" y="1413866"/>
              <a:ext cx="1348897" cy="252109"/>
            </a:xfrm>
            <a:prstGeom prst="rect">
              <a:avLst/>
            </a:prstGeom>
            <a:ln w="12700" cap="flat">
              <a:noFill/>
              <a:miter lim="400000"/>
            </a:ln>
            <a:effectLst/>
          </p:spPr>
        </p:pic>
        <p:pic>
          <p:nvPicPr>
            <p:cNvPr id="205" name="Imagen" descr="Imagen"/>
            <p:cNvPicPr>
              <a:picLocks noChangeAspect="1"/>
            </p:cNvPicPr>
            <p:nvPr/>
          </p:nvPicPr>
          <p:blipFill>
            <a:blip r:embed="rId4">
              <a:extLst/>
            </a:blip>
            <a:srcRect l="16165" t="40519" r="20882" b="43793"/>
            <a:stretch>
              <a:fillRect/>
            </a:stretch>
          </p:blipFill>
          <p:spPr>
            <a:xfrm>
              <a:off x="952500" y="4800599"/>
              <a:ext cx="1348897" cy="252109"/>
            </a:xfrm>
            <a:prstGeom prst="rect">
              <a:avLst/>
            </a:prstGeom>
            <a:ln w="12700" cap="flat">
              <a:noFill/>
              <a:miter lim="400000"/>
            </a:ln>
            <a:effectLst/>
          </p:spPr>
        </p:pic>
        <p:pic>
          <p:nvPicPr>
            <p:cNvPr id="206" name="Imagen" descr="Imagen"/>
            <p:cNvPicPr>
              <a:picLocks noChangeAspect="1"/>
            </p:cNvPicPr>
            <p:nvPr/>
          </p:nvPicPr>
          <p:blipFill>
            <a:blip r:embed="rId4">
              <a:extLst/>
            </a:blip>
            <a:srcRect l="16165" t="40519" r="20882" b="43793"/>
            <a:stretch>
              <a:fillRect/>
            </a:stretch>
          </p:blipFill>
          <p:spPr>
            <a:xfrm>
              <a:off x="457200" y="706933"/>
              <a:ext cx="1348897" cy="252108"/>
            </a:xfrm>
            <a:prstGeom prst="rect">
              <a:avLst/>
            </a:prstGeom>
            <a:ln w="12700" cap="flat">
              <a:noFill/>
              <a:miter lim="400000"/>
            </a:ln>
            <a:effectLst/>
          </p:spPr>
        </p:pic>
        <p:pic>
          <p:nvPicPr>
            <p:cNvPr id="207" name="Imagen" descr="Imagen"/>
            <p:cNvPicPr>
              <a:picLocks noChangeAspect="1"/>
            </p:cNvPicPr>
            <p:nvPr/>
          </p:nvPicPr>
          <p:blipFill>
            <a:blip r:embed="rId4">
              <a:extLst/>
            </a:blip>
            <a:srcRect l="16165" t="40519" r="20882" b="43793"/>
            <a:stretch>
              <a:fillRect/>
            </a:stretch>
          </p:blipFill>
          <p:spPr>
            <a:xfrm>
              <a:off x="952500" y="0"/>
              <a:ext cx="1348897" cy="252108"/>
            </a:xfrm>
            <a:prstGeom prst="rect">
              <a:avLst/>
            </a:prstGeom>
            <a:ln w="12700" cap="flat">
              <a:noFill/>
              <a:miter lim="400000"/>
            </a:ln>
            <a:effectLst/>
          </p:spPr>
        </p:pic>
        <p:pic>
          <p:nvPicPr>
            <p:cNvPr id="208" name="Imagen" descr="Imagen"/>
            <p:cNvPicPr>
              <a:picLocks noChangeAspect="1"/>
            </p:cNvPicPr>
            <p:nvPr/>
          </p:nvPicPr>
          <p:blipFill>
            <a:blip r:embed="rId4">
              <a:extLst/>
            </a:blip>
            <a:srcRect l="16165" t="40519" r="20882" b="43793"/>
            <a:stretch>
              <a:fillRect/>
            </a:stretch>
          </p:blipFill>
          <p:spPr>
            <a:xfrm>
              <a:off x="0" y="2232024"/>
              <a:ext cx="1348897" cy="252109"/>
            </a:xfrm>
            <a:prstGeom prst="rect">
              <a:avLst/>
            </a:prstGeom>
            <a:ln w="12700" cap="flat">
              <a:noFill/>
              <a:miter lim="400000"/>
            </a:ln>
            <a:effectLst/>
          </p:spPr>
        </p:pic>
        <p:pic>
          <p:nvPicPr>
            <p:cNvPr id="209" name="Imagen" descr="Imagen"/>
            <p:cNvPicPr>
              <a:picLocks noChangeAspect="1"/>
            </p:cNvPicPr>
            <p:nvPr/>
          </p:nvPicPr>
          <p:blipFill>
            <a:blip r:embed="rId4">
              <a:extLst/>
            </a:blip>
            <a:srcRect l="16165" t="40519" r="20882" b="43793"/>
            <a:stretch>
              <a:fillRect/>
            </a:stretch>
          </p:blipFill>
          <p:spPr>
            <a:xfrm>
              <a:off x="0" y="3105149"/>
              <a:ext cx="1348897" cy="252109"/>
            </a:xfrm>
            <a:prstGeom prst="rect">
              <a:avLst/>
            </a:prstGeom>
            <a:ln w="12700" cap="flat">
              <a:noFill/>
              <a:miter lim="400000"/>
            </a:ln>
            <a:effectLst/>
          </p:spPr>
        </p:pic>
        <p:pic>
          <p:nvPicPr>
            <p:cNvPr id="210" name="Imagen" descr="Imagen"/>
            <p:cNvPicPr>
              <a:picLocks noChangeAspect="1"/>
            </p:cNvPicPr>
            <p:nvPr/>
          </p:nvPicPr>
          <p:blipFill>
            <a:blip r:embed="rId4">
              <a:extLst/>
            </a:blip>
            <a:srcRect l="16165" t="40519" r="20882" b="43793"/>
            <a:stretch>
              <a:fillRect/>
            </a:stretch>
          </p:blipFill>
          <p:spPr>
            <a:xfrm>
              <a:off x="368300" y="4032249"/>
              <a:ext cx="1348897" cy="252109"/>
            </a:xfrm>
            <a:prstGeom prst="rect">
              <a:avLst/>
            </a:prstGeom>
            <a:ln w="12700" cap="flat">
              <a:noFill/>
              <a:miter lim="400000"/>
            </a:ln>
            <a:effectLst/>
          </p:spPr>
        </p:pic>
      </p:grpSp>
      <p:grpSp>
        <p:nvGrpSpPr>
          <p:cNvPr id="219" name="Grupo"/>
          <p:cNvGrpSpPr/>
          <p:nvPr/>
        </p:nvGrpSpPr>
        <p:grpSpPr>
          <a:xfrm>
            <a:off x="6742438" y="2870981"/>
            <a:ext cx="2358509" cy="5052778"/>
            <a:chOff x="0" y="0"/>
            <a:chExt cx="2358508" cy="5052777"/>
          </a:xfrm>
        </p:grpSpPr>
        <p:pic>
          <p:nvPicPr>
            <p:cNvPr id="212" name="Imagen" descr="Imagen"/>
            <p:cNvPicPr>
              <a:picLocks noChangeAspect="1"/>
            </p:cNvPicPr>
            <p:nvPr/>
          </p:nvPicPr>
          <p:blipFill>
            <a:blip r:embed="rId5">
              <a:extLst/>
            </a:blip>
            <a:srcRect l="7361" t="33886" r="10201" b="35992"/>
            <a:stretch>
              <a:fillRect/>
            </a:stretch>
          </p:blipFill>
          <p:spPr>
            <a:xfrm rot="10800000">
              <a:off x="139700" y="4800600"/>
              <a:ext cx="1456809" cy="252178"/>
            </a:xfrm>
            <a:prstGeom prst="rect">
              <a:avLst/>
            </a:prstGeom>
            <a:ln w="12700" cap="flat">
              <a:noFill/>
              <a:miter lim="400000"/>
            </a:ln>
            <a:effectLst/>
          </p:spPr>
        </p:pic>
        <p:pic>
          <p:nvPicPr>
            <p:cNvPr id="213" name="Imagen" descr="Imagen"/>
            <p:cNvPicPr>
              <a:picLocks noChangeAspect="1"/>
            </p:cNvPicPr>
            <p:nvPr/>
          </p:nvPicPr>
          <p:blipFill>
            <a:blip r:embed="rId5">
              <a:extLst/>
            </a:blip>
            <a:srcRect l="7361" t="33886" r="10201" b="35992"/>
            <a:stretch>
              <a:fillRect/>
            </a:stretch>
          </p:blipFill>
          <p:spPr>
            <a:xfrm rot="10800000">
              <a:off x="774700" y="1435465"/>
              <a:ext cx="1456809" cy="252178"/>
            </a:xfrm>
            <a:prstGeom prst="rect">
              <a:avLst/>
            </a:prstGeom>
            <a:ln w="12700" cap="flat">
              <a:noFill/>
              <a:miter lim="400000"/>
            </a:ln>
            <a:effectLst/>
          </p:spPr>
        </p:pic>
        <p:pic>
          <p:nvPicPr>
            <p:cNvPr id="214" name="Imagen" descr="Imagen"/>
            <p:cNvPicPr>
              <a:picLocks noChangeAspect="1"/>
            </p:cNvPicPr>
            <p:nvPr/>
          </p:nvPicPr>
          <p:blipFill>
            <a:blip r:embed="rId5">
              <a:extLst/>
            </a:blip>
            <a:srcRect l="7361" t="33886" r="10201" b="35992"/>
            <a:stretch>
              <a:fillRect/>
            </a:stretch>
          </p:blipFill>
          <p:spPr>
            <a:xfrm rot="10800000">
              <a:off x="901700" y="2331180"/>
              <a:ext cx="1456809" cy="252178"/>
            </a:xfrm>
            <a:prstGeom prst="rect">
              <a:avLst/>
            </a:prstGeom>
            <a:ln w="12700" cap="flat">
              <a:noFill/>
              <a:miter lim="400000"/>
            </a:ln>
            <a:effectLst/>
          </p:spPr>
        </p:pic>
        <p:pic>
          <p:nvPicPr>
            <p:cNvPr id="215" name="Imagen" descr="Imagen"/>
            <p:cNvPicPr>
              <a:picLocks noChangeAspect="1"/>
            </p:cNvPicPr>
            <p:nvPr/>
          </p:nvPicPr>
          <p:blipFill>
            <a:blip r:embed="rId5">
              <a:extLst/>
            </a:blip>
            <a:srcRect l="7361" t="33886" r="10201" b="35992"/>
            <a:stretch>
              <a:fillRect/>
            </a:stretch>
          </p:blipFill>
          <p:spPr>
            <a:xfrm rot="10800000">
              <a:off x="419100" y="706933"/>
              <a:ext cx="1456809" cy="252178"/>
            </a:xfrm>
            <a:prstGeom prst="rect">
              <a:avLst/>
            </a:prstGeom>
            <a:ln w="12700" cap="flat">
              <a:noFill/>
              <a:miter lim="400000"/>
            </a:ln>
            <a:effectLst/>
          </p:spPr>
        </p:pic>
        <p:pic>
          <p:nvPicPr>
            <p:cNvPr id="216" name="Imagen" descr="Imagen"/>
            <p:cNvPicPr>
              <a:picLocks noChangeAspect="1"/>
            </p:cNvPicPr>
            <p:nvPr/>
          </p:nvPicPr>
          <p:blipFill>
            <a:blip r:embed="rId5">
              <a:extLst/>
            </a:blip>
            <a:srcRect l="7361" t="33886" r="10201" b="35992"/>
            <a:stretch>
              <a:fillRect/>
            </a:stretch>
          </p:blipFill>
          <p:spPr>
            <a:xfrm rot="10800000">
              <a:off x="901700" y="3079750"/>
              <a:ext cx="1456809" cy="252178"/>
            </a:xfrm>
            <a:prstGeom prst="rect">
              <a:avLst/>
            </a:prstGeom>
            <a:ln w="12700" cap="flat">
              <a:noFill/>
              <a:miter lim="400000"/>
            </a:ln>
            <a:effectLst/>
          </p:spPr>
        </p:pic>
        <p:pic>
          <p:nvPicPr>
            <p:cNvPr id="217" name="Imagen" descr="Imagen"/>
            <p:cNvPicPr>
              <a:picLocks noChangeAspect="1"/>
            </p:cNvPicPr>
            <p:nvPr/>
          </p:nvPicPr>
          <p:blipFill>
            <a:blip r:embed="rId5">
              <a:extLst/>
            </a:blip>
            <a:srcRect l="7361" t="33886" r="10201" b="35992"/>
            <a:stretch>
              <a:fillRect/>
            </a:stretch>
          </p:blipFill>
          <p:spPr>
            <a:xfrm rot="10800000">
              <a:off x="558800" y="4032250"/>
              <a:ext cx="1456809" cy="252178"/>
            </a:xfrm>
            <a:prstGeom prst="rect">
              <a:avLst/>
            </a:prstGeom>
            <a:ln w="12700" cap="flat">
              <a:noFill/>
              <a:miter lim="400000"/>
            </a:ln>
            <a:effectLst/>
          </p:spPr>
        </p:pic>
        <p:pic>
          <p:nvPicPr>
            <p:cNvPr id="218" name="Imagen" descr="Imagen"/>
            <p:cNvPicPr>
              <a:picLocks noChangeAspect="1"/>
            </p:cNvPicPr>
            <p:nvPr/>
          </p:nvPicPr>
          <p:blipFill>
            <a:blip r:embed="rId5">
              <a:extLst/>
            </a:blip>
            <a:srcRect l="7361" t="33886" r="10201" b="35992"/>
            <a:stretch>
              <a:fillRect/>
            </a:stretch>
          </p:blipFill>
          <p:spPr>
            <a:xfrm rot="10800000">
              <a:off x="0" y="0"/>
              <a:ext cx="1456809" cy="252178"/>
            </a:xfrm>
            <a:prstGeom prst="rect">
              <a:avLst/>
            </a:prstGeom>
            <a:ln w="12700" cap="flat">
              <a:noFill/>
              <a:miter lim="400000"/>
            </a:ln>
            <a:effectLst/>
          </p:spPr>
        </p:pic>
      </p:grpSp>
      <p:grpSp>
        <p:nvGrpSpPr>
          <p:cNvPr id="222" name="Grupo"/>
          <p:cNvGrpSpPr/>
          <p:nvPr/>
        </p:nvGrpSpPr>
        <p:grpSpPr>
          <a:xfrm>
            <a:off x="5455338" y="2894712"/>
            <a:ext cx="2200829" cy="4879848"/>
            <a:chOff x="0" y="0"/>
            <a:chExt cx="2200828" cy="4879847"/>
          </a:xfrm>
        </p:grpSpPr>
        <p:pic>
          <p:nvPicPr>
            <p:cNvPr id="220" name="CirRojo.png" descr="CirRojo.png"/>
            <p:cNvPicPr>
              <a:picLocks noChangeAspect="1"/>
            </p:cNvPicPr>
            <p:nvPr/>
          </p:nvPicPr>
          <p:blipFill>
            <a:blip r:embed="rId6">
              <a:extLst/>
            </a:blip>
            <a:srcRect l="43801" t="26086" r="41273" b="15081"/>
            <a:stretch>
              <a:fillRect/>
            </a:stretch>
          </p:blipFill>
          <p:spPr>
            <a:xfrm>
              <a:off x="0" y="0"/>
              <a:ext cx="2200829" cy="4879848"/>
            </a:xfrm>
            <a:prstGeom prst="rect">
              <a:avLst/>
            </a:prstGeom>
            <a:ln w="12700" cap="flat">
              <a:noFill/>
              <a:miter lim="400000"/>
            </a:ln>
            <a:effectLst/>
          </p:spPr>
        </p:pic>
        <p:sp>
          <p:nvSpPr>
            <p:cNvPr id="221" name="Inspiración"/>
            <p:cNvSpPr txBox="1"/>
            <p:nvPr/>
          </p:nvSpPr>
          <p:spPr>
            <a:xfrm rot="16200000">
              <a:off x="-570121" y="2029728"/>
              <a:ext cx="3340914" cy="82051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4800">
                  <a:solidFill>
                    <a:srgbClr val="FFFFFF"/>
                  </a:solidFill>
                </a:defRPr>
              </a:lvl1pPr>
            </a:lstStyle>
            <a:p>
              <a:r>
                <a:t>Inspiración</a:t>
              </a:r>
            </a:p>
          </p:txBody>
        </p:sp>
      </p:grpSp>
      <p:sp>
        <p:nvSpPr>
          <p:cNvPr id="223" name="¿Quién soy yo?"/>
          <p:cNvSpPr txBox="1"/>
          <p:nvPr/>
        </p:nvSpPr>
        <p:spPr>
          <a:xfrm>
            <a:off x="893776" y="380999"/>
            <a:ext cx="11217248" cy="1193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7200">
                <a:solidFill>
                  <a:schemeClr val="accent4">
                    <a:hueOff val="-1081314"/>
                    <a:satOff val="4338"/>
                    <a:lumOff val="-8931"/>
                  </a:schemeClr>
                </a:solidFill>
                <a:latin typeface="Helvetica"/>
                <a:ea typeface="Helvetica"/>
                <a:cs typeface="Helvetica"/>
                <a:sym typeface="Helvetica"/>
              </a:defRPr>
            </a:lvl1pPr>
          </a:lstStyle>
          <a:p>
            <a:r>
              <a:t>¿Quién soy yo?</a:t>
            </a:r>
          </a:p>
        </p:txBody>
      </p:sp>
      <p:pic>
        <p:nvPicPr>
          <p:cNvPr id="224" name="Imagen" descr="Imagen"/>
          <p:cNvPicPr>
            <a:picLocks noChangeAspect="1"/>
          </p:cNvPicPr>
          <p:nvPr/>
        </p:nvPicPr>
        <p:blipFill>
          <a:blip r:embed="rId7">
            <a:extLst/>
          </a:blip>
          <a:stretch>
            <a:fillRect/>
          </a:stretch>
        </p:blipFill>
        <p:spPr>
          <a:xfrm>
            <a:off x="761747" y="8989483"/>
            <a:ext cx="597153" cy="635001"/>
          </a:xfrm>
          <a:prstGeom prst="rect">
            <a:avLst/>
          </a:prstGeom>
          <a:ln w="12700">
            <a:miter lim="400000"/>
          </a:ln>
        </p:spPr>
      </p:pic>
      <p:pic>
        <p:nvPicPr>
          <p:cNvPr id="225" name="Imagen" descr="Imagen"/>
          <p:cNvPicPr>
            <a:picLocks noChangeAspect="1"/>
          </p:cNvPicPr>
          <p:nvPr/>
        </p:nvPicPr>
        <p:blipFill>
          <a:blip r:embed="rId8">
            <a:extLst/>
          </a:blip>
          <a:stretch>
            <a:fillRect/>
          </a:stretch>
        </p:blipFill>
        <p:spPr>
          <a:xfrm>
            <a:off x="11745131" y="8961831"/>
            <a:ext cx="597153" cy="639504"/>
          </a:xfrm>
          <a:prstGeom prst="rect">
            <a:avLst/>
          </a:prstGeom>
          <a:ln w="12700">
            <a:miter lim="400000"/>
          </a:ln>
        </p:spPr>
      </p:pic>
      <p:sp>
        <p:nvSpPr>
          <p:cNvPr id="226" name="Rectángulo"/>
          <p:cNvSpPr/>
          <p:nvPr/>
        </p:nvSpPr>
        <p:spPr>
          <a:xfrm>
            <a:off x="1502833" y="8987366"/>
            <a:ext cx="10048281" cy="635001"/>
          </a:xfrm>
          <a:prstGeom prst="rect">
            <a:avLst/>
          </a:prstGeom>
          <a:gradFill>
            <a:gsLst>
              <a:gs pos="0">
                <a:schemeClr val="accent5"/>
              </a:gs>
              <a:gs pos="100000">
                <a:schemeClr val="accent5">
                  <a:lumOff val="-29866"/>
                </a:schemeClr>
              </a:gs>
            </a:gsLst>
            <a:lin ang="5400000"/>
          </a:gra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27" name="Francisco Bedolla Cancino"/>
          <p:cNvSpPr txBox="1"/>
          <p:nvPr/>
        </p:nvSpPr>
        <p:spPr>
          <a:xfrm>
            <a:off x="1701152" y="9148695"/>
            <a:ext cx="2388896" cy="31234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400">
                <a:solidFill>
                  <a:srgbClr val="FFFFFF"/>
                </a:solidFill>
              </a:defRPr>
            </a:lvl1pPr>
          </a:lstStyle>
          <a:p>
            <a:r>
              <a:t>Francisco Bedolla Cancino</a:t>
            </a:r>
          </a:p>
        </p:txBody>
      </p:sp>
      <p:sp>
        <p:nvSpPr>
          <p:cNvPr id="228" name="Centro de Investigación…"/>
          <p:cNvSpPr txBox="1"/>
          <p:nvPr/>
        </p:nvSpPr>
        <p:spPr>
          <a:xfrm>
            <a:off x="8743242" y="8979361"/>
            <a:ext cx="2714982" cy="52824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1400">
                <a:solidFill>
                  <a:srgbClr val="FFFFFF"/>
                </a:solidFill>
              </a:defRPr>
            </a:pPr>
            <a:r>
              <a:t>Centro de Investigación </a:t>
            </a:r>
          </a:p>
          <a:p>
            <a:pPr>
              <a:defRPr sz="1400">
                <a:solidFill>
                  <a:srgbClr val="FFFFFF"/>
                </a:solidFill>
              </a:defRPr>
            </a:pPr>
            <a:r>
              <a:t>Internacional del Trabajo, A. C.</a:t>
            </a: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1" nodeType="clickEffect">
                                  <p:stCondLst>
                                    <p:cond delay="0"/>
                                  </p:stCondLst>
                                  <p:iterate>
                                    <p:tmAbs val="0"/>
                                  </p:iterate>
                                  <p:childTnLst>
                                    <p:set>
                                      <p:cBhvr>
                                        <p:cTn id="6" fill="hold"/>
                                        <p:tgtEl>
                                          <p:spTgt spid="199"/>
                                        </p:tgtEl>
                                        <p:attrNameLst>
                                          <p:attrName>style.visibility</p:attrName>
                                        </p:attrNameLst>
                                      </p:cBhvr>
                                      <p:to>
                                        <p:strVal val="visible"/>
                                      </p:to>
                                    </p:set>
                                    <p:anim calcmode="lin" valueType="num">
                                      <p:cBhvr>
                                        <p:cTn id="7" dur="1000" fill="hold"/>
                                        <p:tgtEl>
                                          <p:spTgt spid="199"/>
                                        </p:tgtEl>
                                        <p:attrNameLst>
                                          <p:attrName>ppt_w</p:attrName>
                                        </p:attrNameLst>
                                      </p:cBhvr>
                                      <p:tavLst>
                                        <p:tav tm="0">
                                          <p:val>
                                            <p:fltVal val="0"/>
                                          </p:val>
                                        </p:tav>
                                        <p:tav tm="100000">
                                          <p:val>
                                            <p:strVal val="#ppt_w"/>
                                          </p:val>
                                        </p:tav>
                                      </p:tavLst>
                                    </p:anim>
                                    <p:anim calcmode="lin" valueType="num">
                                      <p:cBhvr>
                                        <p:cTn id="8" dur="1000" fill="hold"/>
                                        <p:tgtEl>
                                          <p:spTgt spid="199"/>
                                        </p:tgtEl>
                                        <p:attrNameLst>
                                          <p:attrName>ppt_h</p:attrName>
                                        </p:attrNameLst>
                                      </p:cBhvr>
                                      <p:tavLst>
                                        <p:tav tm="0">
                                          <p:val>
                                            <p:fltVal val="0"/>
                                          </p:val>
                                        </p:tav>
                                        <p:tav tm="100000">
                                          <p:val>
                                            <p:strVal val="#ppt_h"/>
                                          </p:val>
                                        </p:tav>
                                      </p:tavLst>
                                    </p:anim>
                                    <p:anim calcmode="lin" valueType="num">
                                      <p:cBhvr>
                                        <p:cTn id="9" dur="1000" fill="hold"/>
                                        <p:tgtEl>
                                          <p:spTgt spid="19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9" fill="hold" grpId="2" nodeType="clickEffect">
                                  <p:stCondLst>
                                    <p:cond delay="0"/>
                                  </p:stCondLst>
                                  <p:iterate>
                                    <p:tmAbs val="0"/>
                                  </p:iterate>
                                  <p:childTnLst>
                                    <p:set>
                                      <p:cBhvr>
                                        <p:cTn id="14" fill="hold"/>
                                        <p:tgtEl>
                                          <p:spTgt spid="203"/>
                                        </p:tgtEl>
                                        <p:attrNameLst>
                                          <p:attrName>style.visibility</p:attrName>
                                        </p:attrNameLst>
                                      </p:cBhvr>
                                      <p:to>
                                        <p:strVal val="visible"/>
                                      </p:to>
                                    </p:set>
                                    <p:anim calcmode="lin" valueType="num">
                                      <p:cBhvr>
                                        <p:cTn id="15" dur="1000" fill="hold"/>
                                        <p:tgtEl>
                                          <p:spTgt spid="203"/>
                                        </p:tgtEl>
                                        <p:attrNameLst>
                                          <p:attrName>ppt_w</p:attrName>
                                        </p:attrNameLst>
                                      </p:cBhvr>
                                      <p:tavLst>
                                        <p:tav tm="0">
                                          <p:val>
                                            <p:fltVal val="0"/>
                                          </p:val>
                                        </p:tav>
                                        <p:tav tm="100000">
                                          <p:val>
                                            <p:strVal val="#ppt_w"/>
                                          </p:val>
                                        </p:tav>
                                      </p:tavLst>
                                    </p:anim>
                                    <p:anim calcmode="lin" valueType="num">
                                      <p:cBhvr>
                                        <p:cTn id="16" dur="1000" fill="hold"/>
                                        <p:tgtEl>
                                          <p:spTgt spid="203"/>
                                        </p:tgtEl>
                                        <p:attrNameLst>
                                          <p:attrName>ppt_h</p:attrName>
                                        </p:attrNameLst>
                                      </p:cBhvr>
                                      <p:tavLst>
                                        <p:tav tm="0">
                                          <p:val>
                                            <p:fltVal val="0"/>
                                          </p:val>
                                        </p:tav>
                                        <p:tav tm="100000">
                                          <p:val>
                                            <p:strVal val="#ppt_h"/>
                                          </p:val>
                                        </p:tav>
                                      </p:tavLst>
                                    </p:anim>
                                    <p:anim calcmode="lin" valueType="num">
                                      <p:cBhvr>
                                        <p:cTn id="17" dur="1000" fill="hold"/>
                                        <p:tgtEl>
                                          <p:spTgt spid="20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3" nodeType="clickEffect">
                                  <p:stCondLst>
                                    <p:cond delay="0"/>
                                  </p:stCondLst>
                                  <p:iterate>
                                    <p:tmAbs val="0"/>
                                  </p:iterate>
                                  <p:childTnLst>
                                    <p:set>
                                      <p:cBhvr>
                                        <p:cTn id="22" fill="hold"/>
                                        <p:tgtEl>
                                          <p:spTgt spid="211"/>
                                        </p:tgtEl>
                                        <p:attrNameLst>
                                          <p:attrName>style.visibility</p:attrName>
                                        </p:attrNameLst>
                                      </p:cBhvr>
                                      <p:to>
                                        <p:strVal val="visible"/>
                                      </p:to>
                                    </p:set>
                                    <p:anim calcmode="lin" valueType="num">
                                      <p:cBhvr>
                                        <p:cTn id="23" dur="1000" fill="hold"/>
                                        <p:tgtEl>
                                          <p:spTgt spid="211"/>
                                        </p:tgtEl>
                                        <p:attrNameLst>
                                          <p:attrName>ppt_x</p:attrName>
                                        </p:attrNameLst>
                                      </p:cBhvr>
                                      <p:tavLst>
                                        <p:tav tm="0">
                                          <p:val>
                                            <p:strVal val="0-#ppt_w/2"/>
                                          </p:val>
                                        </p:tav>
                                        <p:tav tm="100000">
                                          <p:val>
                                            <p:strVal val="#ppt_x"/>
                                          </p:val>
                                        </p:tav>
                                      </p:tavLst>
                                    </p:anim>
                                    <p:anim calcmode="lin" valueType="num">
                                      <p:cBhvr>
                                        <p:cTn id="24" dur="1000" fill="hold"/>
                                        <p:tgtEl>
                                          <p:spTgt spid="2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4" nodeType="clickEffect">
                                  <p:stCondLst>
                                    <p:cond delay="0"/>
                                  </p:stCondLst>
                                  <p:iterate>
                                    <p:tmAbs val="0"/>
                                  </p:iterate>
                                  <p:childTnLst>
                                    <p:set>
                                      <p:cBhvr>
                                        <p:cTn id="28" fill="hold"/>
                                        <p:tgtEl>
                                          <p:spTgt spid="219"/>
                                        </p:tgtEl>
                                        <p:attrNameLst>
                                          <p:attrName>style.visibility</p:attrName>
                                        </p:attrNameLst>
                                      </p:cBhvr>
                                      <p:to>
                                        <p:strVal val="visible"/>
                                      </p:to>
                                    </p:set>
                                    <p:anim calcmode="lin" valueType="num">
                                      <p:cBhvr>
                                        <p:cTn id="29" dur="1000" fill="hold"/>
                                        <p:tgtEl>
                                          <p:spTgt spid="219"/>
                                        </p:tgtEl>
                                        <p:attrNameLst>
                                          <p:attrName>ppt_x</p:attrName>
                                        </p:attrNameLst>
                                      </p:cBhvr>
                                      <p:tavLst>
                                        <p:tav tm="0">
                                          <p:val>
                                            <p:strVal val="0-#ppt_w/2"/>
                                          </p:val>
                                        </p:tav>
                                        <p:tav tm="100000">
                                          <p:val>
                                            <p:strVal val="#ppt_x"/>
                                          </p:val>
                                        </p:tav>
                                      </p:tavLst>
                                    </p:anim>
                                    <p:anim calcmode="lin" valueType="num">
                                      <p:cBhvr>
                                        <p:cTn id="30" dur="1000" fill="hold"/>
                                        <p:tgtEl>
                                          <p:spTgt spid="21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5" nodeType="clickEffect">
                                  <p:stCondLst>
                                    <p:cond delay="0"/>
                                  </p:stCondLst>
                                  <p:iterate>
                                    <p:tmAbs val="0"/>
                                  </p:iterate>
                                  <p:childTnLst>
                                    <p:set>
                                      <p:cBhvr>
                                        <p:cTn id="34" fill="hold"/>
                                        <p:tgtEl>
                                          <p:spTgt spid="222"/>
                                        </p:tgtEl>
                                        <p:attrNameLst>
                                          <p:attrName>style.visibility</p:attrName>
                                        </p:attrNameLst>
                                      </p:cBhvr>
                                      <p:to>
                                        <p:strVal val="visible"/>
                                      </p:to>
                                    </p:set>
                                    <p:animEffect transition="in" filter="wipe(down)">
                                      <p:cBhvr>
                                        <p:cTn id="35" dur="1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1" animBg="1" advAuto="0"/>
      <p:bldP spid="203" grpId="2" animBg="1" advAuto="0"/>
      <p:bldP spid="211" grpId="3" animBg="1" advAuto="0"/>
      <p:bldP spid="219" grpId="4" animBg="1" advAuto="0"/>
      <p:bldP spid="222" grpId="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2" name="Grupo"/>
          <p:cNvGrpSpPr/>
          <p:nvPr/>
        </p:nvGrpSpPr>
        <p:grpSpPr>
          <a:xfrm>
            <a:off x="1013238" y="1233699"/>
            <a:ext cx="5628118" cy="3817726"/>
            <a:chOff x="0" y="0"/>
            <a:chExt cx="5628117" cy="3817725"/>
          </a:xfrm>
        </p:grpSpPr>
        <p:sp>
          <p:nvSpPr>
            <p:cNvPr id="230" name="Rectángulo redondeado"/>
            <p:cNvSpPr/>
            <p:nvPr/>
          </p:nvSpPr>
          <p:spPr>
            <a:xfrm>
              <a:off x="0" y="58525"/>
              <a:ext cx="5628118" cy="3759201"/>
            </a:xfrm>
            <a:prstGeom prst="roundRect">
              <a:avLst>
                <a:gd name="adj" fmla="val 14567"/>
              </a:avLst>
            </a:prstGeom>
            <a:noFill/>
            <a:ln w="50800" cap="flat">
              <a:solidFill>
                <a:srgbClr val="5F327C"/>
              </a:solidFill>
              <a:prstDash val="solid"/>
              <a:miter lim="400000"/>
            </a:ln>
            <a:effectLst/>
          </p:spPr>
          <p:txBody>
            <a:bodyPr wrap="square" lIns="50800" tIns="50800" rIns="50800" bIns="50800" numCol="1" anchor="ctr">
              <a:noAutofit/>
            </a:bodyPr>
            <a:lstStyle/>
            <a:p>
              <a:pPr>
                <a:defRPr b="0">
                  <a:latin typeface="Helvetica Light"/>
                  <a:ea typeface="Helvetica Light"/>
                  <a:cs typeface="Helvetica Light"/>
                  <a:sym typeface="Helvetica Light"/>
                </a:defRPr>
              </a:pPr>
              <a:endParaRPr/>
            </a:p>
          </p:txBody>
        </p:sp>
        <p:sp>
          <p:nvSpPr>
            <p:cNvPr id="231" name="Personal"/>
            <p:cNvSpPr txBox="1"/>
            <p:nvPr/>
          </p:nvSpPr>
          <p:spPr>
            <a:xfrm>
              <a:off x="1946847" y="0"/>
              <a:ext cx="1509106" cy="495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600">
                  <a:solidFill>
                    <a:srgbClr val="773F9B"/>
                  </a:solidFill>
                  <a:latin typeface="Helvetica"/>
                  <a:ea typeface="Helvetica"/>
                  <a:cs typeface="Helvetica"/>
                  <a:sym typeface="Helvetica"/>
                </a:defRPr>
              </a:lvl1pPr>
            </a:lstStyle>
            <a:p>
              <a:r>
                <a:t>Personal</a:t>
              </a:r>
            </a:p>
          </p:txBody>
        </p:sp>
      </p:grpSp>
      <p:grpSp>
        <p:nvGrpSpPr>
          <p:cNvPr id="235" name="Grupo"/>
          <p:cNvGrpSpPr/>
          <p:nvPr/>
        </p:nvGrpSpPr>
        <p:grpSpPr>
          <a:xfrm>
            <a:off x="6716645" y="1275079"/>
            <a:ext cx="5196071" cy="3776346"/>
            <a:chOff x="0" y="0"/>
            <a:chExt cx="5196069" cy="3776345"/>
          </a:xfrm>
        </p:grpSpPr>
        <p:sp>
          <p:nvSpPr>
            <p:cNvPr id="233" name="Rectángulo redondeado"/>
            <p:cNvSpPr/>
            <p:nvPr/>
          </p:nvSpPr>
          <p:spPr>
            <a:xfrm>
              <a:off x="0" y="17145"/>
              <a:ext cx="5196070" cy="3759201"/>
            </a:xfrm>
            <a:prstGeom prst="roundRect">
              <a:avLst>
                <a:gd name="adj" fmla="val 14567"/>
              </a:avLst>
            </a:prstGeom>
            <a:noFill/>
            <a:ln w="50800" cap="flat">
              <a:solidFill>
                <a:srgbClr val="0B5D18"/>
              </a:solidFill>
              <a:prstDash val="solid"/>
              <a:miter lim="400000"/>
            </a:ln>
            <a:effectLst/>
          </p:spPr>
          <p:txBody>
            <a:bodyPr wrap="square" lIns="50800" tIns="50800" rIns="50800" bIns="50800" numCol="1" anchor="ctr">
              <a:noAutofit/>
            </a:bodyPr>
            <a:lstStyle/>
            <a:p>
              <a:pPr>
                <a:defRPr b="0">
                  <a:latin typeface="Helvetica Light"/>
                  <a:ea typeface="Helvetica Light"/>
                  <a:cs typeface="Helvetica Light"/>
                  <a:sym typeface="Helvetica Light"/>
                </a:defRPr>
              </a:pPr>
              <a:endParaRPr/>
            </a:p>
          </p:txBody>
        </p:sp>
        <p:sp>
          <p:nvSpPr>
            <p:cNvPr id="234" name="Laboral"/>
            <p:cNvSpPr txBox="1"/>
            <p:nvPr/>
          </p:nvSpPr>
          <p:spPr>
            <a:xfrm>
              <a:off x="1869031" y="0"/>
              <a:ext cx="1306923" cy="495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600">
                  <a:solidFill>
                    <a:srgbClr val="00882B"/>
                  </a:solidFill>
                  <a:latin typeface="Helvetica"/>
                  <a:ea typeface="Helvetica"/>
                  <a:cs typeface="Helvetica"/>
                  <a:sym typeface="Helvetica"/>
                </a:defRPr>
              </a:lvl1pPr>
            </a:lstStyle>
            <a:p>
              <a:r>
                <a:t>Laboral</a:t>
              </a:r>
            </a:p>
          </p:txBody>
        </p:sp>
      </p:grpSp>
      <p:grpSp>
        <p:nvGrpSpPr>
          <p:cNvPr id="238" name="Grupo"/>
          <p:cNvGrpSpPr/>
          <p:nvPr/>
        </p:nvGrpSpPr>
        <p:grpSpPr>
          <a:xfrm>
            <a:off x="1000538" y="5102225"/>
            <a:ext cx="5653518" cy="3784600"/>
            <a:chOff x="0" y="0"/>
            <a:chExt cx="5653517" cy="3784599"/>
          </a:xfrm>
        </p:grpSpPr>
        <p:sp>
          <p:nvSpPr>
            <p:cNvPr id="236" name="Rectángulo redondeado"/>
            <p:cNvSpPr/>
            <p:nvPr/>
          </p:nvSpPr>
          <p:spPr>
            <a:xfrm>
              <a:off x="0" y="25399"/>
              <a:ext cx="5653518" cy="3759201"/>
            </a:xfrm>
            <a:prstGeom prst="roundRect">
              <a:avLst>
                <a:gd name="adj" fmla="val 14649"/>
              </a:avLst>
            </a:prstGeom>
            <a:noFill/>
            <a:ln w="50800" cap="flat">
              <a:solidFill>
                <a:srgbClr val="0365C0"/>
              </a:solidFill>
              <a:prstDash val="solid"/>
              <a:miter lim="400000"/>
            </a:ln>
            <a:effectLst/>
          </p:spPr>
          <p:txBody>
            <a:bodyPr wrap="square" lIns="50800" tIns="50800" rIns="50800" bIns="50800" numCol="1" anchor="ctr">
              <a:noAutofit/>
            </a:bodyPr>
            <a:lstStyle/>
            <a:p>
              <a:pPr>
                <a:defRPr b="0">
                  <a:latin typeface="Helvetica Light"/>
                  <a:ea typeface="Helvetica Light"/>
                  <a:cs typeface="Helvetica Light"/>
                  <a:sym typeface="Helvetica Light"/>
                </a:defRPr>
              </a:pPr>
              <a:endParaRPr/>
            </a:p>
          </p:txBody>
        </p:sp>
        <p:sp>
          <p:nvSpPr>
            <p:cNvPr id="237" name="Emocional"/>
            <p:cNvSpPr txBox="1"/>
            <p:nvPr/>
          </p:nvSpPr>
          <p:spPr>
            <a:xfrm>
              <a:off x="1934757" y="0"/>
              <a:ext cx="1784004" cy="495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600">
                  <a:solidFill>
                    <a:srgbClr val="0365C0"/>
                  </a:solidFill>
                  <a:latin typeface="Helvetica"/>
                  <a:ea typeface="Helvetica"/>
                  <a:cs typeface="Helvetica"/>
                  <a:sym typeface="Helvetica"/>
                </a:defRPr>
              </a:lvl1pPr>
            </a:lstStyle>
            <a:p>
              <a:r>
                <a:t>Emocional</a:t>
              </a:r>
            </a:p>
          </p:txBody>
        </p:sp>
      </p:grpSp>
      <p:grpSp>
        <p:nvGrpSpPr>
          <p:cNvPr id="241" name="Grupo"/>
          <p:cNvGrpSpPr/>
          <p:nvPr/>
        </p:nvGrpSpPr>
        <p:grpSpPr>
          <a:xfrm>
            <a:off x="6729345" y="5102225"/>
            <a:ext cx="5170671" cy="3784600"/>
            <a:chOff x="0" y="0"/>
            <a:chExt cx="5170669" cy="3784599"/>
          </a:xfrm>
        </p:grpSpPr>
        <p:sp>
          <p:nvSpPr>
            <p:cNvPr id="239" name="Rectángulo redondeado"/>
            <p:cNvSpPr/>
            <p:nvPr/>
          </p:nvSpPr>
          <p:spPr>
            <a:xfrm>
              <a:off x="0" y="25399"/>
              <a:ext cx="5170670" cy="3759201"/>
            </a:xfrm>
            <a:prstGeom prst="roundRect">
              <a:avLst>
                <a:gd name="adj" fmla="val 14485"/>
              </a:avLst>
            </a:prstGeom>
            <a:noFill/>
            <a:ln w="50800" cap="flat">
              <a:solidFill>
                <a:srgbClr val="A37512"/>
              </a:solidFill>
              <a:prstDash val="solid"/>
              <a:miter lim="400000"/>
            </a:ln>
            <a:effectLst/>
          </p:spPr>
          <p:txBody>
            <a:bodyPr wrap="square" lIns="50800" tIns="50800" rIns="50800" bIns="50800" numCol="1" anchor="ctr">
              <a:noAutofit/>
            </a:bodyPr>
            <a:lstStyle/>
            <a:p>
              <a:pPr>
                <a:defRPr b="0">
                  <a:latin typeface="Helvetica Light"/>
                  <a:ea typeface="Helvetica Light"/>
                  <a:cs typeface="Helvetica Light"/>
                  <a:sym typeface="Helvetica Light"/>
                </a:defRPr>
              </a:pPr>
              <a:endParaRPr/>
            </a:p>
          </p:txBody>
        </p:sp>
        <p:sp>
          <p:nvSpPr>
            <p:cNvPr id="240" name="Profesional"/>
            <p:cNvSpPr txBox="1"/>
            <p:nvPr/>
          </p:nvSpPr>
          <p:spPr>
            <a:xfrm>
              <a:off x="1553540" y="0"/>
              <a:ext cx="1912505" cy="495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600">
                  <a:solidFill>
                    <a:srgbClr val="A37512"/>
                  </a:solidFill>
                  <a:latin typeface="Helvetica"/>
                  <a:ea typeface="Helvetica"/>
                  <a:cs typeface="Helvetica"/>
                  <a:sym typeface="Helvetica"/>
                </a:defRPr>
              </a:lvl1pPr>
            </a:lstStyle>
            <a:p>
              <a:r>
                <a:t>Profesional</a:t>
              </a:r>
            </a:p>
          </p:txBody>
        </p:sp>
      </p:grpSp>
      <p:grpSp>
        <p:nvGrpSpPr>
          <p:cNvPr id="247" name="Grupo"/>
          <p:cNvGrpSpPr/>
          <p:nvPr/>
        </p:nvGrpSpPr>
        <p:grpSpPr>
          <a:xfrm>
            <a:off x="761747" y="8961831"/>
            <a:ext cx="11580537" cy="662653"/>
            <a:chOff x="0" y="0"/>
            <a:chExt cx="11580536" cy="662651"/>
          </a:xfrm>
        </p:grpSpPr>
        <p:pic>
          <p:nvPicPr>
            <p:cNvPr id="242" name="Imagen" descr="Imagen"/>
            <p:cNvPicPr>
              <a:picLocks noChangeAspect="1"/>
            </p:cNvPicPr>
            <p:nvPr/>
          </p:nvPicPr>
          <p:blipFill>
            <a:blip r:embed="rId2">
              <a:extLst/>
            </a:blip>
            <a:stretch>
              <a:fillRect/>
            </a:stretch>
          </p:blipFill>
          <p:spPr>
            <a:xfrm>
              <a:off x="0" y="27651"/>
              <a:ext cx="597153" cy="635001"/>
            </a:xfrm>
            <a:prstGeom prst="rect">
              <a:avLst/>
            </a:prstGeom>
            <a:ln w="12700" cap="flat">
              <a:noFill/>
              <a:miter lim="400000"/>
            </a:ln>
            <a:effectLst/>
          </p:spPr>
        </p:pic>
        <p:pic>
          <p:nvPicPr>
            <p:cNvPr id="243" name="Imagen" descr="Imagen"/>
            <p:cNvPicPr>
              <a:picLocks noChangeAspect="1"/>
            </p:cNvPicPr>
            <p:nvPr/>
          </p:nvPicPr>
          <p:blipFill>
            <a:blip r:embed="rId3">
              <a:extLst/>
            </a:blip>
            <a:stretch>
              <a:fillRect/>
            </a:stretch>
          </p:blipFill>
          <p:spPr>
            <a:xfrm>
              <a:off x="10983383" y="0"/>
              <a:ext cx="597154" cy="639504"/>
            </a:xfrm>
            <a:prstGeom prst="rect">
              <a:avLst/>
            </a:prstGeom>
            <a:ln w="12700" cap="flat">
              <a:noFill/>
              <a:miter lim="400000"/>
            </a:ln>
            <a:effectLst/>
          </p:spPr>
        </p:pic>
        <p:sp>
          <p:nvSpPr>
            <p:cNvPr id="244" name="Rectángulo"/>
            <p:cNvSpPr/>
            <p:nvPr/>
          </p:nvSpPr>
          <p:spPr>
            <a:xfrm>
              <a:off x="741085" y="25535"/>
              <a:ext cx="10048281" cy="635001"/>
            </a:xfrm>
            <a:prstGeom prst="rect">
              <a:avLst/>
            </a:prstGeom>
            <a:gradFill flip="none" rotWithShape="1">
              <a:gsLst>
                <a:gs pos="0">
                  <a:schemeClr val="accent5"/>
                </a:gs>
                <a:gs pos="100000">
                  <a:schemeClr val="accent5">
                    <a:lumOff val="-29866"/>
                  </a:schemeClr>
                </a:gs>
              </a:gsLst>
              <a:lin ang="5400000" scaled="0"/>
            </a:gra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245" name="Francisco Bedolla Cancino"/>
            <p:cNvSpPr txBox="1"/>
            <p:nvPr/>
          </p:nvSpPr>
          <p:spPr>
            <a:xfrm>
              <a:off x="939404" y="186864"/>
              <a:ext cx="2388897" cy="3123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1400">
                  <a:solidFill>
                    <a:srgbClr val="FFFFFF"/>
                  </a:solidFill>
                </a:defRPr>
              </a:lvl1pPr>
            </a:lstStyle>
            <a:p>
              <a:r>
                <a:t>Francisco Bedolla Cancino</a:t>
              </a:r>
            </a:p>
          </p:txBody>
        </p:sp>
        <p:sp>
          <p:nvSpPr>
            <p:cNvPr id="246" name="Centro de Investigación…"/>
            <p:cNvSpPr txBox="1"/>
            <p:nvPr/>
          </p:nvSpPr>
          <p:spPr>
            <a:xfrm>
              <a:off x="7981494" y="17530"/>
              <a:ext cx="2714982" cy="5282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a:defRPr sz="1400">
                  <a:solidFill>
                    <a:srgbClr val="FFFFFF"/>
                  </a:solidFill>
                </a:defRPr>
              </a:pPr>
              <a:r>
                <a:t>Centro de Investigación </a:t>
              </a:r>
            </a:p>
            <a:p>
              <a:pPr>
                <a:defRPr sz="1400">
                  <a:solidFill>
                    <a:srgbClr val="FFFFFF"/>
                  </a:solidFill>
                </a:defRPr>
              </a:pPr>
              <a:r>
                <a:t>Internacional del Trabajo, A. C.</a:t>
              </a:r>
            </a:p>
          </p:txBody>
        </p:sp>
      </p:grpSp>
      <p:sp>
        <p:nvSpPr>
          <p:cNvPr id="248" name="La emoción que más me conmueve es…"/>
          <p:cNvSpPr txBox="1"/>
          <p:nvPr/>
        </p:nvSpPr>
        <p:spPr>
          <a:xfrm>
            <a:off x="3632307" y="5626099"/>
            <a:ext cx="2613191" cy="1244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200">
                <a:solidFill>
                  <a:srgbClr val="0365C0"/>
                </a:solidFill>
                <a:latin typeface="Comic Sans MS"/>
                <a:ea typeface="Comic Sans MS"/>
                <a:cs typeface="Comic Sans MS"/>
                <a:sym typeface="Comic Sans MS"/>
              </a:defRPr>
            </a:lvl1pPr>
          </a:lstStyle>
          <a:p>
            <a:r>
              <a:t>La emoción que más me conmueve es…</a:t>
            </a:r>
          </a:p>
        </p:txBody>
      </p:sp>
      <p:pic>
        <p:nvPicPr>
          <p:cNvPr id="249" name="Rectángulo" descr="Rectángulo"/>
          <p:cNvPicPr>
            <a:picLocks/>
          </p:cNvPicPr>
          <p:nvPr/>
        </p:nvPicPr>
        <p:blipFill>
          <a:blip r:embed="rId4">
            <a:extLst/>
          </a:blip>
          <a:stretch>
            <a:fillRect/>
          </a:stretch>
        </p:blipFill>
        <p:spPr>
          <a:xfrm>
            <a:off x="3737117" y="7013575"/>
            <a:ext cx="2403571" cy="1295400"/>
          </a:xfrm>
          <a:prstGeom prst="rect">
            <a:avLst/>
          </a:prstGeom>
        </p:spPr>
      </p:pic>
      <p:sp>
        <p:nvSpPr>
          <p:cNvPr id="251" name="El valor que más me inspira como persona es…"/>
          <p:cNvSpPr txBox="1"/>
          <p:nvPr/>
        </p:nvSpPr>
        <p:spPr>
          <a:xfrm>
            <a:off x="3566128" y="1853882"/>
            <a:ext cx="2745550" cy="1244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200">
                <a:solidFill>
                  <a:srgbClr val="5F327C"/>
                </a:solidFill>
                <a:latin typeface="Comic Sans MS"/>
                <a:ea typeface="Comic Sans MS"/>
                <a:cs typeface="Comic Sans MS"/>
                <a:sym typeface="Comic Sans MS"/>
              </a:defRPr>
            </a:lvl1pPr>
          </a:lstStyle>
          <a:p>
            <a:r>
              <a:t>El valor que más me inspira como persona es…</a:t>
            </a:r>
          </a:p>
        </p:txBody>
      </p:sp>
      <p:pic>
        <p:nvPicPr>
          <p:cNvPr id="252" name="Rectángulo" descr="Rectángulo"/>
          <p:cNvPicPr>
            <a:picLocks/>
          </p:cNvPicPr>
          <p:nvPr/>
        </p:nvPicPr>
        <p:blipFill>
          <a:blip r:embed="rId5">
            <a:extLst/>
          </a:blip>
          <a:stretch>
            <a:fillRect/>
          </a:stretch>
        </p:blipFill>
        <p:spPr>
          <a:xfrm>
            <a:off x="3711186" y="3096366"/>
            <a:ext cx="2613192" cy="1295401"/>
          </a:xfrm>
          <a:prstGeom prst="rect">
            <a:avLst/>
          </a:prstGeom>
        </p:spPr>
      </p:pic>
      <p:sp>
        <p:nvSpPr>
          <p:cNvPr id="254" name="El valor que más inspira mi obrar como funcionario público es…"/>
          <p:cNvSpPr txBox="1"/>
          <p:nvPr/>
        </p:nvSpPr>
        <p:spPr>
          <a:xfrm>
            <a:off x="8953876" y="1536382"/>
            <a:ext cx="2967793" cy="1574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100">
                <a:solidFill>
                  <a:srgbClr val="00882B"/>
                </a:solidFill>
                <a:latin typeface="Comic Sans MS"/>
                <a:ea typeface="Comic Sans MS"/>
                <a:cs typeface="Comic Sans MS"/>
                <a:sym typeface="Comic Sans MS"/>
              </a:defRPr>
            </a:lvl1pPr>
          </a:lstStyle>
          <a:p>
            <a:r>
              <a:t>El valor que más inspira mi obrar como funcionario público es…</a:t>
            </a:r>
          </a:p>
        </p:txBody>
      </p:sp>
      <p:pic>
        <p:nvPicPr>
          <p:cNvPr id="255" name="Rectángulo" descr="Rectángulo"/>
          <p:cNvPicPr>
            <a:picLocks/>
          </p:cNvPicPr>
          <p:nvPr/>
        </p:nvPicPr>
        <p:blipFill>
          <a:blip r:embed="rId6">
            <a:extLst/>
          </a:blip>
          <a:stretch>
            <a:fillRect/>
          </a:stretch>
        </p:blipFill>
        <p:spPr>
          <a:xfrm>
            <a:off x="9205419" y="3096366"/>
            <a:ext cx="2464707" cy="1295401"/>
          </a:xfrm>
          <a:prstGeom prst="rect">
            <a:avLst/>
          </a:prstGeom>
        </p:spPr>
      </p:pic>
      <p:sp>
        <p:nvSpPr>
          <p:cNvPr id="257" name="El valor que más inspira mi obrar profesional es…"/>
          <p:cNvSpPr txBox="1"/>
          <p:nvPr/>
        </p:nvSpPr>
        <p:spPr>
          <a:xfrm>
            <a:off x="9428381" y="5455284"/>
            <a:ext cx="2257401" cy="1625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200">
                <a:solidFill>
                  <a:srgbClr val="A37512"/>
                </a:solidFill>
                <a:latin typeface="Comic Sans MS"/>
                <a:ea typeface="Comic Sans MS"/>
                <a:cs typeface="Comic Sans MS"/>
                <a:sym typeface="Comic Sans MS"/>
              </a:defRPr>
            </a:lvl1pPr>
          </a:lstStyle>
          <a:p>
            <a:r>
              <a:t>El valor que más inspira mi obrar profesional es…</a:t>
            </a:r>
          </a:p>
        </p:txBody>
      </p:sp>
      <p:pic>
        <p:nvPicPr>
          <p:cNvPr id="258" name="Rectángulo" descr="Rectángulo"/>
          <p:cNvPicPr>
            <a:picLocks/>
          </p:cNvPicPr>
          <p:nvPr/>
        </p:nvPicPr>
        <p:blipFill>
          <a:blip r:embed="rId7">
            <a:extLst/>
          </a:blip>
          <a:stretch>
            <a:fillRect/>
          </a:stretch>
        </p:blipFill>
        <p:spPr>
          <a:xfrm>
            <a:off x="9238332" y="7013575"/>
            <a:ext cx="2464707" cy="1295400"/>
          </a:xfrm>
          <a:prstGeom prst="rect">
            <a:avLst/>
          </a:prstGeom>
        </p:spPr>
      </p:pic>
      <p:sp>
        <p:nvSpPr>
          <p:cNvPr id="260" name="Mi rol más representativo es…"/>
          <p:cNvSpPr txBox="1"/>
          <p:nvPr/>
        </p:nvSpPr>
        <p:spPr>
          <a:xfrm>
            <a:off x="1242028" y="1853882"/>
            <a:ext cx="2226090" cy="1244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200">
                <a:solidFill>
                  <a:srgbClr val="5F327C"/>
                </a:solidFill>
                <a:latin typeface="Comic Sans MS"/>
                <a:ea typeface="Comic Sans MS"/>
                <a:cs typeface="Comic Sans MS"/>
                <a:sym typeface="Comic Sans MS"/>
              </a:defRPr>
            </a:lvl1pPr>
          </a:lstStyle>
          <a:p>
            <a:r>
              <a:t>Mi rol más representativo es…</a:t>
            </a:r>
          </a:p>
        </p:txBody>
      </p:sp>
      <p:pic>
        <p:nvPicPr>
          <p:cNvPr id="261" name="Rectángulo" descr="Rectángulo"/>
          <p:cNvPicPr>
            <a:picLocks/>
          </p:cNvPicPr>
          <p:nvPr/>
        </p:nvPicPr>
        <p:blipFill>
          <a:blip r:embed="rId8">
            <a:extLst/>
          </a:blip>
          <a:stretch>
            <a:fillRect/>
          </a:stretch>
        </p:blipFill>
        <p:spPr>
          <a:xfrm>
            <a:off x="1322292" y="3096366"/>
            <a:ext cx="2103447" cy="1295401"/>
          </a:xfrm>
          <a:prstGeom prst="rect">
            <a:avLst/>
          </a:prstGeom>
        </p:spPr>
      </p:pic>
      <p:sp>
        <p:nvSpPr>
          <p:cNvPr id="263" name="Mi rol más representativo es…"/>
          <p:cNvSpPr txBox="1"/>
          <p:nvPr/>
        </p:nvSpPr>
        <p:spPr>
          <a:xfrm>
            <a:off x="6969000" y="1701482"/>
            <a:ext cx="2053296" cy="1244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200">
                <a:solidFill>
                  <a:schemeClr val="accent3">
                    <a:hueOff val="914337"/>
                    <a:satOff val="31515"/>
                    <a:lumOff val="-30790"/>
                  </a:schemeClr>
                </a:solidFill>
                <a:latin typeface="Comic Sans MS"/>
                <a:ea typeface="Comic Sans MS"/>
                <a:cs typeface="Comic Sans MS"/>
                <a:sym typeface="Comic Sans MS"/>
              </a:defRPr>
            </a:lvl1pPr>
          </a:lstStyle>
          <a:p>
            <a:r>
              <a:t>Mi rol más representativo es…</a:t>
            </a:r>
          </a:p>
        </p:txBody>
      </p:sp>
      <p:pic>
        <p:nvPicPr>
          <p:cNvPr id="264" name="Rectángulo" descr="Rectángulo"/>
          <p:cNvPicPr>
            <a:picLocks/>
          </p:cNvPicPr>
          <p:nvPr/>
        </p:nvPicPr>
        <p:blipFill>
          <a:blip r:embed="rId9">
            <a:extLst/>
          </a:blip>
          <a:stretch>
            <a:fillRect/>
          </a:stretch>
        </p:blipFill>
        <p:spPr>
          <a:xfrm>
            <a:off x="6929267" y="3096366"/>
            <a:ext cx="2053296" cy="1295401"/>
          </a:xfrm>
          <a:prstGeom prst="rect">
            <a:avLst/>
          </a:prstGeom>
        </p:spPr>
      </p:pic>
      <p:sp>
        <p:nvSpPr>
          <p:cNvPr id="266" name="Mi rol más representativo es…"/>
          <p:cNvSpPr txBox="1"/>
          <p:nvPr/>
        </p:nvSpPr>
        <p:spPr>
          <a:xfrm>
            <a:off x="1287450" y="5791199"/>
            <a:ext cx="2173132" cy="1244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200">
                <a:solidFill>
                  <a:schemeClr val="accent1">
                    <a:lumOff val="-13575"/>
                  </a:schemeClr>
                </a:solidFill>
                <a:latin typeface="Comic Sans MS"/>
                <a:ea typeface="Comic Sans MS"/>
                <a:cs typeface="Comic Sans MS"/>
                <a:sym typeface="Comic Sans MS"/>
              </a:defRPr>
            </a:lvl1pPr>
          </a:lstStyle>
          <a:p>
            <a:r>
              <a:t>Mi rol más representativo es…</a:t>
            </a:r>
          </a:p>
        </p:txBody>
      </p:sp>
      <p:sp>
        <p:nvSpPr>
          <p:cNvPr id="267" name="Mi rol más representativo es…"/>
          <p:cNvSpPr txBox="1"/>
          <p:nvPr/>
        </p:nvSpPr>
        <p:spPr>
          <a:xfrm>
            <a:off x="6969000" y="5645784"/>
            <a:ext cx="2173132" cy="1244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200">
                <a:solidFill>
                  <a:srgbClr val="C68846"/>
                </a:solidFill>
                <a:latin typeface="Comic Sans MS"/>
                <a:ea typeface="Comic Sans MS"/>
                <a:cs typeface="Comic Sans MS"/>
                <a:sym typeface="Comic Sans MS"/>
              </a:defRPr>
            </a:lvl1pPr>
          </a:lstStyle>
          <a:p>
            <a:r>
              <a:t>Mi rol más representativo es…</a:t>
            </a:r>
          </a:p>
        </p:txBody>
      </p:sp>
      <p:pic>
        <p:nvPicPr>
          <p:cNvPr id="268" name="Rectángulo" descr="Rectángulo"/>
          <p:cNvPicPr>
            <a:picLocks/>
          </p:cNvPicPr>
          <p:nvPr/>
        </p:nvPicPr>
        <p:blipFill>
          <a:blip r:embed="rId10">
            <a:extLst/>
          </a:blip>
          <a:stretch>
            <a:fillRect/>
          </a:stretch>
        </p:blipFill>
        <p:spPr>
          <a:xfrm>
            <a:off x="6845849" y="7013575"/>
            <a:ext cx="2226089" cy="1295400"/>
          </a:xfrm>
          <a:prstGeom prst="rect">
            <a:avLst/>
          </a:prstGeom>
        </p:spPr>
      </p:pic>
      <p:pic>
        <p:nvPicPr>
          <p:cNvPr id="270" name="Rectángulo" descr="Rectángulo"/>
          <p:cNvPicPr>
            <a:picLocks/>
          </p:cNvPicPr>
          <p:nvPr/>
        </p:nvPicPr>
        <p:blipFill>
          <a:blip r:embed="rId11">
            <a:extLst/>
          </a:blip>
          <a:stretch>
            <a:fillRect/>
          </a:stretch>
        </p:blipFill>
        <p:spPr>
          <a:xfrm>
            <a:off x="1336817" y="7013575"/>
            <a:ext cx="2074397" cy="1295400"/>
          </a:xfrm>
          <a:prstGeom prst="rect">
            <a:avLst/>
          </a:prstGeom>
        </p:spPr>
      </p:pic>
      <p:sp>
        <p:nvSpPr>
          <p:cNvPr id="272" name="Núcleo de…"/>
          <p:cNvSpPr/>
          <p:nvPr/>
        </p:nvSpPr>
        <p:spPr>
          <a:xfrm>
            <a:off x="5477933" y="4028175"/>
            <a:ext cx="2403571" cy="231013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gradFill>
            <a:gsLst>
              <a:gs pos="0">
                <a:schemeClr val="accent5"/>
              </a:gs>
              <a:gs pos="100000">
                <a:schemeClr val="accent5">
                  <a:lumOff val="-29866"/>
                </a:schemeClr>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p>
            <a:pPr>
              <a:defRPr>
                <a:solidFill>
                  <a:srgbClr val="FFFFFF"/>
                </a:solidFill>
                <a:latin typeface="Helvetica"/>
                <a:ea typeface="Helvetica"/>
                <a:cs typeface="Helvetica"/>
                <a:sym typeface="Helvetica"/>
              </a:defRPr>
            </a:pPr>
            <a:r>
              <a:t>Núcleo de</a:t>
            </a:r>
          </a:p>
          <a:p>
            <a:pPr>
              <a:defRPr>
                <a:solidFill>
                  <a:srgbClr val="FFFFFF"/>
                </a:solidFill>
                <a:latin typeface="Helvetica"/>
                <a:ea typeface="Helvetica"/>
                <a:cs typeface="Helvetica"/>
                <a:sym typeface="Helvetica"/>
              </a:defRPr>
            </a:pPr>
            <a:r>
              <a:t>tensión</a:t>
            </a:r>
          </a:p>
        </p:txBody>
      </p:sp>
      <p:sp>
        <p:nvSpPr>
          <p:cNvPr id="273" name="Ejercicio “Roles-Valores”"/>
          <p:cNvSpPr txBox="1"/>
          <p:nvPr/>
        </p:nvSpPr>
        <p:spPr>
          <a:xfrm>
            <a:off x="893776" y="96549"/>
            <a:ext cx="11217248" cy="10795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6400">
                <a:solidFill>
                  <a:schemeClr val="accent4">
                    <a:hueOff val="-1081314"/>
                    <a:satOff val="4338"/>
                    <a:lumOff val="-8931"/>
                  </a:schemeClr>
                </a:solidFill>
                <a:latin typeface="Helvetica"/>
                <a:ea typeface="Helvetica"/>
                <a:cs typeface="Helvetica"/>
                <a:sym typeface="Helvetica"/>
              </a:defRPr>
            </a:lvl1pPr>
          </a:lstStyle>
          <a:p>
            <a:r>
              <a:t>Ejercicio “Roles-Valores”</a:t>
            </a:r>
          </a:p>
        </p:txBody>
      </p:sp>
    </p:spTree>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232"/>
                                        </p:tgtEl>
                                        <p:attrNameLst>
                                          <p:attrName>style.visibility</p:attrName>
                                        </p:attrNameLst>
                                      </p:cBhvr>
                                      <p:to>
                                        <p:strVal val="visible"/>
                                      </p:to>
                                    </p:set>
                                    <p:anim calcmode="lin" valueType="num">
                                      <p:cBhvr>
                                        <p:cTn id="7" dur="500" fill="hold"/>
                                        <p:tgtEl>
                                          <p:spTgt spid="232"/>
                                        </p:tgtEl>
                                        <p:attrNameLst>
                                          <p:attrName>ppt_x</p:attrName>
                                        </p:attrNameLst>
                                      </p:cBhvr>
                                      <p:tavLst>
                                        <p:tav tm="0">
                                          <p:val>
                                            <p:strVal val="#ppt_x"/>
                                          </p:val>
                                        </p:tav>
                                        <p:tav tm="100000">
                                          <p:val>
                                            <p:strVal val="#ppt_x"/>
                                          </p:val>
                                        </p:tav>
                                      </p:tavLst>
                                    </p:anim>
                                    <p:anim calcmode="lin" valueType="num">
                                      <p:cBhvr>
                                        <p:cTn id="8" dur="500" fill="hold"/>
                                        <p:tgtEl>
                                          <p:spTgt spid="23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2" nodeType="clickEffect">
                                  <p:stCondLst>
                                    <p:cond delay="0"/>
                                  </p:stCondLst>
                                  <p:iterate>
                                    <p:tmAbs val="0"/>
                                  </p:iterate>
                                  <p:childTnLst>
                                    <p:set>
                                      <p:cBhvr>
                                        <p:cTn id="12" fill="hold"/>
                                        <p:tgtEl>
                                          <p:spTgt spid="235"/>
                                        </p:tgtEl>
                                        <p:attrNameLst>
                                          <p:attrName>style.visibility</p:attrName>
                                        </p:attrNameLst>
                                      </p:cBhvr>
                                      <p:to>
                                        <p:strVal val="visible"/>
                                      </p:to>
                                    </p:set>
                                    <p:anim calcmode="lin" valueType="num">
                                      <p:cBhvr>
                                        <p:cTn id="13" dur="500" fill="hold"/>
                                        <p:tgtEl>
                                          <p:spTgt spid="235"/>
                                        </p:tgtEl>
                                        <p:attrNameLst>
                                          <p:attrName>ppt_x</p:attrName>
                                        </p:attrNameLst>
                                      </p:cBhvr>
                                      <p:tavLst>
                                        <p:tav tm="0">
                                          <p:val>
                                            <p:strVal val="#ppt_x"/>
                                          </p:val>
                                        </p:tav>
                                        <p:tav tm="100000">
                                          <p:val>
                                            <p:strVal val="#ppt_x"/>
                                          </p:val>
                                        </p:tav>
                                      </p:tavLst>
                                    </p:anim>
                                    <p:anim calcmode="lin" valueType="num">
                                      <p:cBhvr>
                                        <p:cTn id="14" dur="500" fill="hold"/>
                                        <p:tgtEl>
                                          <p:spTgt spid="23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3" nodeType="clickEffect">
                                  <p:stCondLst>
                                    <p:cond delay="0"/>
                                  </p:stCondLst>
                                  <p:iterate>
                                    <p:tmAbs val="0"/>
                                  </p:iterate>
                                  <p:childTnLst>
                                    <p:set>
                                      <p:cBhvr>
                                        <p:cTn id="18" fill="hold"/>
                                        <p:tgtEl>
                                          <p:spTgt spid="241"/>
                                        </p:tgtEl>
                                        <p:attrNameLst>
                                          <p:attrName>style.visibility</p:attrName>
                                        </p:attrNameLst>
                                      </p:cBhvr>
                                      <p:to>
                                        <p:strVal val="visible"/>
                                      </p:to>
                                    </p:set>
                                    <p:anim calcmode="lin" valueType="num">
                                      <p:cBhvr>
                                        <p:cTn id="19" dur="1000" fill="hold"/>
                                        <p:tgtEl>
                                          <p:spTgt spid="241"/>
                                        </p:tgtEl>
                                        <p:attrNameLst>
                                          <p:attrName>ppt_x</p:attrName>
                                        </p:attrNameLst>
                                      </p:cBhvr>
                                      <p:tavLst>
                                        <p:tav tm="0">
                                          <p:val>
                                            <p:strVal val="#ppt_x"/>
                                          </p:val>
                                        </p:tav>
                                        <p:tav tm="100000">
                                          <p:val>
                                            <p:strVal val="#ppt_x"/>
                                          </p:val>
                                        </p:tav>
                                      </p:tavLst>
                                    </p:anim>
                                    <p:anim calcmode="lin" valueType="num">
                                      <p:cBhvr>
                                        <p:cTn id="20" dur="1000" fill="hold"/>
                                        <p:tgtEl>
                                          <p:spTgt spid="24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4" nodeType="clickEffect">
                                  <p:stCondLst>
                                    <p:cond delay="0"/>
                                  </p:stCondLst>
                                  <p:iterate>
                                    <p:tmAbs val="0"/>
                                  </p:iterate>
                                  <p:childTnLst>
                                    <p:set>
                                      <p:cBhvr>
                                        <p:cTn id="24" fill="hold"/>
                                        <p:tgtEl>
                                          <p:spTgt spid="238"/>
                                        </p:tgtEl>
                                        <p:attrNameLst>
                                          <p:attrName>style.visibility</p:attrName>
                                        </p:attrNameLst>
                                      </p:cBhvr>
                                      <p:to>
                                        <p:strVal val="visible"/>
                                      </p:to>
                                    </p:set>
                                    <p:anim calcmode="lin" valueType="num">
                                      <p:cBhvr>
                                        <p:cTn id="25" dur="1000" fill="hold"/>
                                        <p:tgtEl>
                                          <p:spTgt spid="238"/>
                                        </p:tgtEl>
                                        <p:attrNameLst>
                                          <p:attrName>ppt_x</p:attrName>
                                        </p:attrNameLst>
                                      </p:cBhvr>
                                      <p:tavLst>
                                        <p:tav tm="0">
                                          <p:val>
                                            <p:strVal val="#ppt_x"/>
                                          </p:val>
                                        </p:tav>
                                        <p:tav tm="100000">
                                          <p:val>
                                            <p:strVal val="#ppt_x"/>
                                          </p:val>
                                        </p:tav>
                                      </p:tavLst>
                                    </p:anim>
                                    <p:anim calcmode="lin" valueType="num">
                                      <p:cBhvr>
                                        <p:cTn id="26" dur="1000" fill="hold"/>
                                        <p:tgtEl>
                                          <p:spTgt spid="23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5" nodeType="clickEffect">
                                  <p:stCondLst>
                                    <p:cond delay="0"/>
                                  </p:stCondLst>
                                  <p:iterate>
                                    <p:tmAbs val="0"/>
                                  </p:iterate>
                                  <p:childTnLst>
                                    <p:set>
                                      <p:cBhvr>
                                        <p:cTn id="30" fill="hold"/>
                                        <p:tgtEl>
                                          <p:spTgt spid="272"/>
                                        </p:tgtEl>
                                        <p:attrNameLst>
                                          <p:attrName>style.visibility</p:attrName>
                                        </p:attrNameLst>
                                      </p:cBhvr>
                                      <p:to>
                                        <p:strVal val="visible"/>
                                      </p:to>
                                    </p:set>
                                    <p:animEffect transition="in" filter="wipe(down)">
                                      <p:cBhvr>
                                        <p:cTn id="31" dur="2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1" animBg="1" advAuto="0"/>
      <p:bldP spid="235" grpId="2" animBg="1" advAuto="0"/>
      <p:bldP spid="238" grpId="4" animBg="1" advAuto="0"/>
      <p:bldP spid="241" grpId="3" animBg="1" advAuto="0"/>
      <p:bldP spid="272" grpId="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7" name="Óvalo"/>
          <p:cNvGrpSpPr/>
          <p:nvPr/>
        </p:nvGrpSpPr>
        <p:grpSpPr>
          <a:xfrm>
            <a:off x="2257325" y="3765946"/>
            <a:ext cx="9658550" cy="3912693"/>
            <a:chOff x="0" y="0"/>
            <a:chExt cx="9658548" cy="3912691"/>
          </a:xfrm>
        </p:grpSpPr>
        <p:sp>
          <p:nvSpPr>
            <p:cNvPr id="276" name="Óvalo"/>
            <p:cNvSpPr/>
            <p:nvPr/>
          </p:nvSpPr>
          <p:spPr>
            <a:xfrm>
              <a:off x="50800" y="50800"/>
              <a:ext cx="9556949" cy="3811092"/>
            </a:xfrm>
            <a:prstGeom prst="ellipse">
              <a:avLst/>
            </a:prstGeom>
            <a:solidFill>
              <a:srgbClr val="03CAFF"/>
            </a:solidFill>
            <a:ln>
              <a:noFill/>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275" name="Óvalo" descr="Óvalo"/>
            <p:cNvPicPr>
              <a:picLocks/>
            </p:cNvPicPr>
            <p:nvPr/>
          </p:nvPicPr>
          <p:blipFill>
            <a:blip r:embed="rId2">
              <a:extLst/>
            </a:blip>
            <a:stretch>
              <a:fillRect/>
            </a:stretch>
          </p:blipFill>
          <p:spPr>
            <a:xfrm>
              <a:off x="-1" y="0"/>
              <a:ext cx="9658550" cy="3912692"/>
            </a:xfrm>
            <a:prstGeom prst="rect">
              <a:avLst/>
            </a:prstGeom>
            <a:effectLst/>
          </p:spPr>
        </p:pic>
      </p:grpSp>
      <p:sp>
        <p:nvSpPr>
          <p:cNvPr id="278" name="Óvalo"/>
          <p:cNvSpPr/>
          <p:nvPr/>
        </p:nvSpPr>
        <p:spPr>
          <a:xfrm>
            <a:off x="3897461" y="2667570"/>
            <a:ext cx="6378278" cy="3093046"/>
          </a:xfrm>
          <a:prstGeom prst="ellipse">
            <a:avLst/>
          </a:prstGeom>
          <a:solidFill>
            <a:srgbClr val="1455C1"/>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79" name="Óvalo"/>
          <p:cNvSpPr/>
          <p:nvPr/>
        </p:nvSpPr>
        <p:spPr>
          <a:xfrm>
            <a:off x="5375523" y="1681236"/>
            <a:ext cx="3422154" cy="2369494"/>
          </a:xfrm>
          <a:prstGeom prst="ellipse">
            <a:avLst/>
          </a:prstGeom>
          <a:solidFill>
            <a:srgbClr val="161671"/>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grpSp>
        <p:nvGrpSpPr>
          <p:cNvPr id="286" name="Grupo"/>
          <p:cNvGrpSpPr/>
          <p:nvPr/>
        </p:nvGrpSpPr>
        <p:grpSpPr>
          <a:xfrm>
            <a:off x="1750020" y="7842994"/>
            <a:ext cx="9893946" cy="768599"/>
            <a:chOff x="0" y="0"/>
            <a:chExt cx="9893944" cy="768598"/>
          </a:xfrm>
        </p:grpSpPr>
        <p:sp>
          <p:nvSpPr>
            <p:cNvPr id="280" name="laboral"/>
            <p:cNvSpPr txBox="1"/>
            <p:nvPr/>
          </p:nvSpPr>
          <p:spPr>
            <a:xfrm>
              <a:off x="-1" y="66799"/>
              <a:ext cx="1723654" cy="635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3600">
                  <a:solidFill>
                    <a:schemeClr val="accent5">
                      <a:lumOff val="-29866"/>
                    </a:schemeClr>
                  </a:solidFill>
                  <a:latin typeface="Bookman Old Style"/>
                  <a:ea typeface="Bookman Old Style"/>
                  <a:cs typeface="Bookman Old Style"/>
                  <a:sym typeface="Bookman Old Style"/>
                </a:defRPr>
              </a:lvl1pPr>
            </a:lstStyle>
            <a:p>
              <a:r>
                <a:t>laboral</a:t>
              </a:r>
            </a:p>
          </p:txBody>
        </p:sp>
        <p:sp>
          <p:nvSpPr>
            <p:cNvPr id="281" name="Flecha"/>
            <p:cNvSpPr/>
            <p:nvPr/>
          </p:nvSpPr>
          <p:spPr>
            <a:xfrm>
              <a:off x="1748619" y="141733"/>
              <a:ext cx="512416" cy="485132"/>
            </a:xfrm>
            <a:prstGeom prst="rightArrow">
              <a:avLst>
                <a:gd name="adj1" fmla="val 38564"/>
                <a:gd name="adj2" fmla="val 66371"/>
              </a:avLst>
            </a:prstGeom>
            <a:solidFill>
              <a:schemeClr val="accent5">
                <a:lumOff val="-29866"/>
              </a:schemeClr>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282" name="profesional"/>
            <p:cNvSpPr txBox="1"/>
            <p:nvPr/>
          </p:nvSpPr>
          <p:spPr>
            <a:xfrm>
              <a:off x="2840459" y="66799"/>
              <a:ext cx="2757042" cy="635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3600">
                  <a:solidFill>
                    <a:schemeClr val="accent5">
                      <a:lumOff val="-29866"/>
                    </a:schemeClr>
                  </a:solidFill>
                  <a:latin typeface="Bookman Old Style"/>
                  <a:ea typeface="Bookman Old Style"/>
                  <a:cs typeface="Bookman Old Style"/>
                  <a:sym typeface="Bookman Old Style"/>
                </a:defRPr>
              </a:lvl1pPr>
            </a:lstStyle>
            <a:p>
              <a:r>
                <a:t>profesional</a:t>
              </a:r>
            </a:p>
          </p:txBody>
        </p:sp>
        <p:sp>
          <p:nvSpPr>
            <p:cNvPr id="283" name="Flecha"/>
            <p:cNvSpPr/>
            <p:nvPr/>
          </p:nvSpPr>
          <p:spPr>
            <a:xfrm>
              <a:off x="5626993" y="0"/>
              <a:ext cx="729507" cy="768599"/>
            </a:xfrm>
            <a:prstGeom prst="rightArrow">
              <a:avLst>
                <a:gd name="adj1" fmla="val 38564"/>
                <a:gd name="adj2" fmla="val 44137"/>
              </a:avLst>
            </a:prstGeom>
            <a:solidFill>
              <a:schemeClr val="accent5">
                <a:lumOff val="-29866"/>
              </a:schemeClr>
            </a:solidFill>
            <a:ln w="12700" cap="flat">
              <a:noFill/>
              <a:miter lim="400000"/>
            </a:ln>
            <a:effectLst/>
          </p:spPr>
          <p:txBody>
            <a:bodyPr wrap="square" lIns="50800" tIns="50800" rIns="50800" bIns="50800" numCol="1" anchor="ctr">
              <a:noAutofit/>
            </a:bodyPr>
            <a:lstStyle/>
            <a:p>
              <a:pPr>
                <a:defRPr sz="2200" b="0">
                  <a:solidFill>
                    <a:schemeClr val="accent5">
                      <a:lumOff val="-29866"/>
                    </a:schemeClr>
                  </a:solidFill>
                  <a:latin typeface="+mn-lt"/>
                  <a:ea typeface="+mn-ea"/>
                  <a:cs typeface="+mn-cs"/>
                  <a:sym typeface="Helvetica Neue Medium"/>
                </a:defRPr>
              </a:pPr>
              <a:endParaRPr/>
            </a:p>
          </p:txBody>
        </p:sp>
        <p:sp>
          <p:nvSpPr>
            <p:cNvPr id="284" name="Flecha"/>
            <p:cNvSpPr/>
            <p:nvPr/>
          </p:nvSpPr>
          <p:spPr>
            <a:xfrm>
              <a:off x="9258944" y="63450"/>
              <a:ext cx="635001" cy="641698"/>
            </a:xfrm>
            <a:prstGeom prst="rightArrow">
              <a:avLst>
                <a:gd name="adj1" fmla="val 38564"/>
                <a:gd name="adj2" fmla="val 50706"/>
              </a:avLst>
            </a:prstGeom>
            <a:solidFill>
              <a:schemeClr val="accent5">
                <a:lumOff val="-29866"/>
              </a:schemeClr>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285" name="personal"/>
            <p:cNvSpPr txBox="1"/>
            <p:nvPr/>
          </p:nvSpPr>
          <p:spPr>
            <a:xfrm>
              <a:off x="6935923" y="66799"/>
              <a:ext cx="2135313" cy="635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3600">
                  <a:solidFill>
                    <a:schemeClr val="accent5">
                      <a:lumOff val="-29866"/>
                    </a:schemeClr>
                  </a:solidFill>
                  <a:latin typeface="Bookman Old Style"/>
                  <a:ea typeface="Bookman Old Style"/>
                  <a:cs typeface="Bookman Old Style"/>
                  <a:sym typeface="Bookman Old Style"/>
                </a:defRPr>
              </a:lvl1pPr>
            </a:lstStyle>
            <a:p>
              <a:r>
                <a:t>personal</a:t>
              </a:r>
            </a:p>
          </p:txBody>
        </p:sp>
      </p:grpSp>
      <p:sp>
        <p:nvSpPr>
          <p:cNvPr id="287" name="¿Quién soy yo?"/>
          <p:cNvSpPr txBox="1"/>
          <p:nvPr/>
        </p:nvSpPr>
        <p:spPr>
          <a:xfrm>
            <a:off x="893776" y="380999"/>
            <a:ext cx="11217248" cy="1193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7200">
                <a:solidFill>
                  <a:schemeClr val="accent4">
                    <a:hueOff val="-1081314"/>
                    <a:satOff val="4338"/>
                    <a:lumOff val="-8931"/>
                  </a:schemeClr>
                </a:solidFill>
                <a:latin typeface="Helvetica"/>
                <a:ea typeface="Helvetica"/>
                <a:cs typeface="Helvetica"/>
                <a:sym typeface="Helvetica"/>
              </a:defRPr>
            </a:lvl1pPr>
          </a:lstStyle>
          <a:p>
            <a:r>
              <a:t>¿Quién soy yo?</a:t>
            </a:r>
          </a:p>
        </p:txBody>
      </p:sp>
      <p:grpSp>
        <p:nvGrpSpPr>
          <p:cNvPr id="291" name="Grupo"/>
          <p:cNvGrpSpPr/>
          <p:nvPr/>
        </p:nvGrpSpPr>
        <p:grpSpPr>
          <a:xfrm>
            <a:off x="5260478" y="2384083"/>
            <a:ext cx="3669061" cy="4852828"/>
            <a:chOff x="0" y="0"/>
            <a:chExt cx="3669059" cy="4852826"/>
          </a:xfrm>
        </p:grpSpPr>
        <p:sp>
          <p:nvSpPr>
            <p:cNvPr id="288" name="Rectángulo redondeado"/>
            <p:cNvSpPr/>
            <p:nvPr/>
          </p:nvSpPr>
          <p:spPr>
            <a:xfrm>
              <a:off x="0" y="4158046"/>
              <a:ext cx="3669060" cy="694781"/>
            </a:xfrm>
            <a:prstGeom prst="roundRect">
              <a:avLst>
                <a:gd name="adj" fmla="val 2741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289" name="Rectángulo redondeado"/>
            <p:cNvSpPr/>
            <p:nvPr/>
          </p:nvSpPr>
          <p:spPr>
            <a:xfrm>
              <a:off x="0" y="2079023"/>
              <a:ext cx="3669060" cy="694780"/>
            </a:xfrm>
            <a:prstGeom prst="roundRect">
              <a:avLst>
                <a:gd name="adj" fmla="val 2741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290" name="Rectángulo redondeado"/>
            <p:cNvSpPr/>
            <p:nvPr/>
          </p:nvSpPr>
          <p:spPr>
            <a:xfrm>
              <a:off x="409575" y="0"/>
              <a:ext cx="2849910" cy="694780"/>
            </a:xfrm>
            <a:prstGeom prst="roundRect">
              <a:avLst>
                <a:gd name="adj" fmla="val 2741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grpSp>
        <p:nvGrpSpPr>
          <p:cNvPr id="297" name="Grupo"/>
          <p:cNvGrpSpPr/>
          <p:nvPr/>
        </p:nvGrpSpPr>
        <p:grpSpPr>
          <a:xfrm>
            <a:off x="761747" y="8961831"/>
            <a:ext cx="11580537" cy="662653"/>
            <a:chOff x="0" y="0"/>
            <a:chExt cx="11580536" cy="662651"/>
          </a:xfrm>
        </p:grpSpPr>
        <p:pic>
          <p:nvPicPr>
            <p:cNvPr id="292" name="Imagen" descr="Imagen"/>
            <p:cNvPicPr>
              <a:picLocks noChangeAspect="1"/>
            </p:cNvPicPr>
            <p:nvPr/>
          </p:nvPicPr>
          <p:blipFill>
            <a:blip r:embed="rId3">
              <a:extLst/>
            </a:blip>
            <a:stretch>
              <a:fillRect/>
            </a:stretch>
          </p:blipFill>
          <p:spPr>
            <a:xfrm>
              <a:off x="0" y="27651"/>
              <a:ext cx="597153" cy="635001"/>
            </a:xfrm>
            <a:prstGeom prst="rect">
              <a:avLst/>
            </a:prstGeom>
            <a:ln w="12700" cap="flat">
              <a:noFill/>
              <a:miter lim="400000"/>
            </a:ln>
            <a:effectLst/>
          </p:spPr>
        </p:pic>
        <p:pic>
          <p:nvPicPr>
            <p:cNvPr id="293" name="Imagen" descr="Imagen"/>
            <p:cNvPicPr>
              <a:picLocks noChangeAspect="1"/>
            </p:cNvPicPr>
            <p:nvPr/>
          </p:nvPicPr>
          <p:blipFill>
            <a:blip r:embed="rId4">
              <a:extLst/>
            </a:blip>
            <a:stretch>
              <a:fillRect/>
            </a:stretch>
          </p:blipFill>
          <p:spPr>
            <a:xfrm>
              <a:off x="10983383" y="0"/>
              <a:ext cx="597154" cy="639504"/>
            </a:xfrm>
            <a:prstGeom prst="rect">
              <a:avLst/>
            </a:prstGeom>
            <a:ln w="12700" cap="flat">
              <a:noFill/>
              <a:miter lim="400000"/>
            </a:ln>
            <a:effectLst/>
          </p:spPr>
        </p:pic>
        <p:sp>
          <p:nvSpPr>
            <p:cNvPr id="294" name="Rectángulo"/>
            <p:cNvSpPr/>
            <p:nvPr/>
          </p:nvSpPr>
          <p:spPr>
            <a:xfrm>
              <a:off x="741085" y="25535"/>
              <a:ext cx="10048281" cy="635001"/>
            </a:xfrm>
            <a:prstGeom prst="rect">
              <a:avLst/>
            </a:prstGeom>
            <a:gradFill flip="none" rotWithShape="1">
              <a:gsLst>
                <a:gs pos="0">
                  <a:schemeClr val="accent5"/>
                </a:gs>
                <a:gs pos="100000">
                  <a:schemeClr val="accent5">
                    <a:lumOff val="-29866"/>
                  </a:schemeClr>
                </a:gs>
              </a:gsLst>
              <a:lin ang="5400000" scaled="0"/>
            </a:gra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295" name="Francisco Bedolla Cancino"/>
            <p:cNvSpPr txBox="1"/>
            <p:nvPr/>
          </p:nvSpPr>
          <p:spPr>
            <a:xfrm>
              <a:off x="939404" y="186864"/>
              <a:ext cx="2388897" cy="3123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1400">
                  <a:solidFill>
                    <a:srgbClr val="FFFFFF"/>
                  </a:solidFill>
                </a:defRPr>
              </a:lvl1pPr>
            </a:lstStyle>
            <a:p>
              <a:r>
                <a:t>Francisco Bedolla Cancino</a:t>
              </a:r>
            </a:p>
          </p:txBody>
        </p:sp>
        <p:sp>
          <p:nvSpPr>
            <p:cNvPr id="296" name="Centro de Investigación…"/>
            <p:cNvSpPr txBox="1"/>
            <p:nvPr/>
          </p:nvSpPr>
          <p:spPr>
            <a:xfrm>
              <a:off x="7981494" y="17530"/>
              <a:ext cx="2714982" cy="5282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a:defRPr sz="1400">
                  <a:solidFill>
                    <a:srgbClr val="FFFFFF"/>
                  </a:solidFill>
                </a:defRPr>
              </a:pPr>
              <a:r>
                <a:t>Centro de Investigación </a:t>
              </a:r>
            </a:p>
            <a:p>
              <a:pPr>
                <a:defRPr sz="1400">
                  <a:solidFill>
                    <a:srgbClr val="FFFFFF"/>
                  </a:solidFill>
                </a:defRPr>
              </a:pPr>
              <a:r>
                <a:t>Internacional del Trabajo, A. C.</a:t>
              </a:r>
            </a:p>
          </p:txBody>
        </p:sp>
      </p:gr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8" fill="hold" grpId="1" nodeType="clickEffect">
                                  <p:stCondLst>
                                    <p:cond delay="0"/>
                                  </p:stCondLst>
                                  <p:iterate>
                                    <p:tmAbs val="0"/>
                                  </p:iterate>
                                  <p:childTnLst>
                                    <p:set>
                                      <p:cBhvr>
                                        <p:cTn id="6" fill="hold"/>
                                        <p:tgtEl>
                                          <p:spTgt spid="286"/>
                                        </p:tgtEl>
                                        <p:attrNameLst>
                                          <p:attrName>style.visibility</p:attrName>
                                        </p:attrNameLst>
                                      </p:cBhvr>
                                      <p:to>
                                        <p:strVal val="visible"/>
                                      </p:to>
                                    </p:set>
                                    <p:anim calcmode="lin" valueType="num">
                                      <p:cBhvr>
                                        <p:cTn id="7" dur="1000" fill="hold"/>
                                        <p:tgtEl>
                                          <p:spTgt spid="286"/>
                                        </p:tgtEl>
                                        <p:attrNameLst>
                                          <p:attrName>ppt_w</p:attrName>
                                        </p:attrNameLst>
                                      </p:cBhvr>
                                      <p:tavLst>
                                        <p:tav tm="0">
                                          <p:val>
                                            <p:fltVal val="0"/>
                                          </p:val>
                                        </p:tav>
                                        <p:tav tm="100000">
                                          <p:val>
                                            <p:strVal val="#ppt_w"/>
                                          </p:val>
                                        </p:tav>
                                      </p:tavLst>
                                    </p:anim>
                                    <p:anim calcmode="lin" valueType="num">
                                      <p:cBhvr>
                                        <p:cTn id="8" dur="1000" fill="hold"/>
                                        <p:tgtEl>
                                          <p:spTgt spid="286"/>
                                        </p:tgtEl>
                                        <p:attrNameLst>
                                          <p:attrName>ppt_h</p:attrName>
                                        </p:attrNameLst>
                                      </p:cBhvr>
                                      <p:tavLst>
                                        <p:tav tm="0">
                                          <p:val>
                                            <p:fltVal val="0"/>
                                          </p:val>
                                        </p:tav>
                                        <p:tav tm="100000">
                                          <p:val>
                                            <p:strVal val="#ppt_h"/>
                                          </p:val>
                                        </p:tav>
                                      </p:tavLst>
                                    </p:anim>
                                    <p:anim calcmode="lin" valueType="num">
                                      <p:cBhvr>
                                        <p:cTn id="9" dur="1000" fill="hold"/>
                                        <p:tgtEl>
                                          <p:spTgt spid="28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2" nodeType="afterEffect">
                                  <p:stCondLst>
                                    <p:cond delay="0"/>
                                  </p:stCondLst>
                                  <p:iterate>
                                    <p:tmAbs val="0"/>
                                  </p:iterate>
                                  <p:childTnLst>
                                    <p:set>
                                      <p:cBhvr>
                                        <p:cTn id="13" fill="hold"/>
                                        <p:tgtEl>
                                          <p:spTgt spid="277"/>
                                        </p:tgtEl>
                                        <p:attrNameLst>
                                          <p:attrName>style.visibility</p:attrName>
                                        </p:attrNameLst>
                                      </p:cBhvr>
                                      <p:to>
                                        <p:strVal val="visible"/>
                                      </p:to>
                                    </p:set>
                                    <p:anim calcmode="lin" valueType="num">
                                      <p:cBhvr>
                                        <p:cTn id="14" dur="1000" fill="hold"/>
                                        <p:tgtEl>
                                          <p:spTgt spid="277"/>
                                        </p:tgtEl>
                                        <p:attrNameLst>
                                          <p:attrName>ppt_w</p:attrName>
                                        </p:attrNameLst>
                                      </p:cBhvr>
                                      <p:tavLst>
                                        <p:tav tm="0">
                                          <p:val>
                                            <p:fltVal val="0"/>
                                          </p:val>
                                        </p:tav>
                                        <p:tav tm="100000">
                                          <p:val>
                                            <p:strVal val="#ppt_w"/>
                                          </p:val>
                                        </p:tav>
                                      </p:tavLst>
                                    </p:anim>
                                    <p:anim calcmode="lin" valueType="num">
                                      <p:cBhvr>
                                        <p:cTn id="15" dur="1000" fill="hold"/>
                                        <p:tgtEl>
                                          <p:spTgt spid="277"/>
                                        </p:tgtEl>
                                        <p:attrNameLst>
                                          <p:attrName>ppt_h</p:attrName>
                                        </p:attrNameLst>
                                      </p:cBhvr>
                                      <p:tavLst>
                                        <p:tav tm="0">
                                          <p:val>
                                            <p:fltVal val="0"/>
                                          </p:val>
                                        </p:tav>
                                        <p:tav tm="100000">
                                          <p:val>
                                            <p:strVal val="#ppt_h"/>
                                          </p:val>
                                        </p:tav>
                                      </p:tavLst>
                                    </p:anim>
                                    <p:anim calcmode="lin" valueType="num">
                                      <p:cBhvr>
                                        <p:cTn id="16" dur="1000" fill="hold"/>
                                        <p:tgtEl>
                                          <p:spTgt spid="27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7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3" nodeType="clickEffect">
                                  <p:stCondLst>
                                    <p:cond delay="0"/>
                                  </p:stCondLst>
                                  <p:iterate>
                                    <p:tmAbs val="0"/>
                                  </p:iterate>
                                  <p:childTnLst>
                                    <p:set>
                                      <p:cBhvr>
                                        <p:cTn id="21" fill="hold"/>
                                        <p:tgtEl>
                                          <p:spTgt spid="278"/>
                                        </p:tgtEl>
                                        <p:attrNameLst>
                                          <p:attrName>style.visibility</p:attrName>
                                        </p:attrNameLst>
                                      </p:cBhvr>
                                      <p:to>
                                        <p:strVal val="visible"/>
                                      </p:to>
                                    </p:set>
                                    <p:anim calcmode="lin" valueType="num">
                                      <p:cBhvr>
                                        <p:cTn id="22" dur="1000" fill="hold"/>
                                        <p:tgtEl>
                                          <p:spTgt spid="278"/>
                                        </p:tgtEl>
                                        <p:attrNameLst>
                                          <p:attrName>ppt_w</p:attrName>
                                        </p:attrNameLst>
                                      </p:cBhvr>
                                      <p:tavLst>
                                        <p:tav tm="0">
                                          <p:val>
                                            <p:fltVal val="0"/>
                                          </p:val>
                                        </p:tav>
                                        <p:tav tm="100000">
                                          <p:val>
                                            <p:strVal val="#ppt_w"/>
                                          </p:val>
                                        </p:tav>
                                      </p:tavLst>
                                    </p:anim>
                                    <p:anim calcmode="lin" valueType="num">
                                      <p:cBhvr>
                                        <p:cTn id="23" dur="1000" fill="hold"/>
                                        <p:tgtEl>
                                          <p:spTgt spid="278"/>
                                        </p:tgtEl>
                                        <p:attrNameLst>
                                          <p:attrName>ppt_h</p:attrName>
                                        </p:attrNameLst>
                                      </p:cBhvr>
                                      <p:tavLst>
                                        <p:tav tm="0">
                                          <p:val>
                                            <p:fltVal val="0"/>
                                          </p:val>
                                        </p:tav>
                                        <p:tav tm="100000">
                                          <p:val>
                                            <p:strVal val="#ppt_h"/>
                                          </p:val>
                                        </p:tav>
                                      </p:tavLst>
                                    </p:anim>
                                    <p:anim calcmode="lin" valueType="num">
                                      <p:cBhvr>
                                        <p:cTn id="24" dur="1000" fill="hold"/>
                                        <p:tgtEl>
                                          <p:spTgt spid="278"/>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7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4" nodeType="clickEffect">
                                  <p:stCondLst>
                                    <p:cond delay="0"/>
                                  </p:stCondLst>
                                  <p:iterate>
                                    <p:tmAbs val="0"/>
                                  </p:iterate>
                                  <p:childTnLst>
                                    <p:set>
                                      <p:cBhvr>
                                        <p:cTn id="29" fill="hold"/>
                                        <p:tgtEl>
                                          <p:spTgt spid="279"/>
                                        </p:tgtEl>
                                        <p:attrNameLst>
                                          <p:attrName>style.visibility</p:attrName>
                                        </p:attrNameLst>
                                      </p:cBhvr>
                                      <p:to>
                                        <p:strVal val="visible"/>
                                      </p:to>
                                    </p:set>
                                    <p:anim calcmode="lin" valueType="num">
                                      <p:cBhvr>
                                        <p:cTn id="30" dur="1000" fill="hold"/>
                                        <p:tgtEl>
                                          <p:spTgt spid="279"/>
                                        </p:tgtEl>
                                        <p:attrNameLst>
                                          <p:attrName>ppt_w</p:attrName>
                                        </p:attrNameLst>
                                      </p:cBhvr>
                                      <p:tavLst>
                                        <p:tav tm="0">
                                          <p:val>
                                            <p:fltVal val="0"/>
                                          </p:val>
                                        </p:tav>
                                        <p:tav tm="100000">
                                          <p:val>
                                            <p:strVal val="#ppt_w"/>
                                          </p:val>
                                        </p:tav>
                                      </p:tavLst>
                                    </p:anim>
                                    <p:anim calcmode="lin" valueType="num">
                                      <p:cBhvr>
                                        <p:cTn id="31" dur="1000" fill="hold"/>
                                        <p:tgtEl>
                                          <p:spTgt spid="279"/>
                                        </p:tgtEl>
                                        <p:attrNameLst>
                                          <p:attrName>ppt_h</p:attrName>
                                        </p:attrNameLst>
                                      </p:cBhvr>
                                      <p:tavLst>
                                        <p:tav tm="0">
                                          <p:val>
                                            <p:fltVal val="0"/>
                                          </p:val>
                                        </p:tav>
                                        <p:tav tm="100000">
                                          <p:val>
                                            <p:strVal val="#ppt_h"/>
                                          </p:val>
                                        </p:tav>
                                      </p:tavLst>
                                    </p:anim>
                                    <p:anim calcmode="lin" valueType="num">
                                      <p:cBhvr>
                                        <p:cTn id="32" dur="1000" fill="hold"/>
                                        <p:tgtEl>
                                          <p:spTgt spid="279"/>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27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fill="hold" grpId="5" nodeType="clickEffect">
                                  <p:stCondLst>
                                    <p:cond delay="0"/>
                                  </p:stCondLst>
                                  <p:iterate>
                                    <p:tmAbs val="0"/>
                                  </p:iterate>
                                  <p:childTnLst>
                                    <p:set>
                                      <p:cBhvr>
                                        <p:cTn id="37" fill="hold"/>
                                        <p:tgtEl>
                                          <p:spTgt spid="291"/>
                                        </p:tgtEl>
                                        <p:attrNameLst>
                                          <p:attrName>style.visibility</p:attrName>
                                        </p:attrNameLst>
                                      </p:cBhvr>
                                      <p:to>
                                        <p:strVal val="visible"/>
                                      </p:to>
                                    </p:set>
                                    <p:animEffect transition="in" filter="dissolve">
                                      <p:cBhvr>
                                        <p:cTn id="38" dur="1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2" animBg="1" advAuto="0"/>
      <p:bldP spid="278" grpId="3" animBg="1" advAuto="0"/>
      <p:bldP spid="279" grpId="4" animBg="1" advAuto="0"/>
      <p:bldP spid="286" grpId="1" animBg="1" advAuto="0"/>
      <p:bldP spid="291" grpId="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 name="Imagen" descr="Imagen"/>
          <p:cNvPicPr>
            <a:picLocks noChangeAspect="1"/>
          </p:cNvPicPr>
          <p:nvPr/>
        </p:nvPicPr>
        <p:blipFill>
          <a:blip r:embed="rId2">
            <a:extLst/>
          </a:blip>
          <a:stretch>
            <a:fillRect/>
          </a:stretch>
        </p:blipFill>
        <p:spPr>
          <a:xfrm>
            <a:off x="761747" y="8989483"/>
            <a:ext cx="597153" cy="635001"/>
          </a:xfrm>
          <a:prstGeom prst="rect">
            <a:avLst/>
          </a:prstGeom>
          <a:ln w="12700">
            <a:miter lim="400000"/>
          </a:ln>
        </p:spPr>
      </p:pic>
      <p:pic>
        <p:nvPicPr>
          <p:cNvPr id="300" name="Imagen" descr="Imagen"/>
          <p:cNvPicPr>
            <a:picLocks noChangeAspect="1"/>
          </p:cNvPicPr>
          <p:nvPr/>
        </p:nvPicPr>
        <p:blipFill>
          <a:blip r:embed="rId3">
            <a:extLst/>
          </a:blip>
          <a:stretch>
            <a:fillRect/>
          </a:stretch>
        </p:blipFill>
        <p:spPr>
          <a:xfrm>
            <a:off x="11745131" y="8961831"/>
            <a:ext cx="597153" cy="639504"/>
          </a:xfrm>
          <a:prstGeom prst="rect">
            <a:avLst/>
          </a:prstGeom>
          <a:ln w="12700">
            <a:miter lim="400000"/>
          </a:ln>
        </p:spPr>
      </p:pic>
      <p:sp>
        <p:nvSpPr>
          <p:cNvPr id="301" name="Rectángulo"/>
          <p:cNvSpPr/>
          <p:nvPr/>
        </p:nvSpPr>
        <p:spPr>
          <a:xfrm>
            <a:off x="1502833" y="8987366"/>
            <a:ext cx="10048281" cy="635001"/>
          </a:xfrm>
          <a:prstGeom prst="rect">
            <a:avLst/>
          </a:prstGeom>
          <a:gradFill>
            <a:gsLst>
              <a:gs pos="0">
                <a:schemeClr val="accent5"/>
              </a:gs>
              <a:gs pos="100000">
                <a:schemeClr val="accent5">
                  <a:lumOff val="-29866"/>
                </a:schemeClr>
              </a:gs>
            </a:gsLst>
            <a:lin ang="5400000"/>
          </a:gra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302" name="Francisco Bedolla Cancino"/>
          <p:cNvSpPr txBox="1"/>
          <p:nvPr/>
        </p:nvSpPr>
        <p:spPr>
          <a:xfrm>
            <a:off x="1701152" y="9148695"/>
            <a:ext cx="2388896" cy="31234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400">
                <a:solidFill>
                  <a:srgbClr val="FFFFFF"/>
                </a:solidFill>
              </a:defRPr>
            </a:lvl1pPr>
          </a:lstStyle>
          <a:p>
            <a:r>
              <a:t>Francisco Bedolla Cancino</a:t>
            </a:r>
          </a:p>
        </p:txBody>
      </p:sp>
      <p:sp>
        <p:nvSpPr>
          <p:cNvPr id="303" name="Centro de Investigación…"/>
          <p:cNvSpPr txBox="1"/>
          <p:nvPr/>
        </p:nvSpPr>
        <p:spPr>
          <a:xfrm>
            <a:off x="8743242" y="8979361"/>
            <a:ext cx="2714982" cy="52824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1400">
                <a:solidFill>
                  <a:srgbClr val="FFFFFF"/>
                </a:solidFill>
              </a:defRPr>
            </a:pPr>
            <a:r>
              <a:t>Centro de Investigación </a:t>
            </a:r>
          </a:p>
          <a:p>
            <a:pPr>
              <a:defRPr sz="1400">
                <a:solidFill>
                  <a:srgbClr val="FFFFFF"/>
                </a:solidFill>
              </a:defRPr>
            </a:pPr>
            <a:r>
              <a:t>Internacional del Trabajo, A. C.</a:t>
            </a:r>
          </a:p>
        </p:txBody>
      </p:sp>
      <p:pic>
        <p:nvPicPr>
          <p:cNvPr id="304" name="Imagen" descr="Imagen"/>
          <p:cNvPicPr>
            <a:picLocks noChangeAspect="1"/>
          </p:cNvPicPr>
          <p:nvPr/>
        </p:nvPicPr>
        <p:blipFill>
          <a:blip r:embed="rId4">
            <a:extLst/>
          </a:blip>
          <a:stretch>
            <a:fillRect/>
          </a:stretch>
        </p:blipFill>
        <p:spPr>
          <a:xfrm>
            <a:off x="5057788" y="1812965"/>
            <a:ext cx="7197712" cy="6624269"/>
          </a:xfrm>
          <a:prstGeom prst="rect">
            <a:avLst/>
          </a:prstGeom>
          <a:ln w="12700">
            <a:miter lim="400000"/>
          </a:ln>
        </p:spPr>
      </p:pic>
      <p:sp>
        <p:nvSpPr>
          <p:cNvPr id="305" name="&quot;Hay una fuerza motriz más poderosa que el vapor, la electricidad y la energía atómica: la voluntad&quot;"/>
          <p:cNvSpPr txBox="1"/>
          <p:nvPr/>
        </p:nvSpPr>
        <p:spPr>
          <a:xfrm>
            <a:off x="1195164" y="2633133"/>
            <a:ext cx="3400872" cy="4813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defTabSz="457200">
              <a:defRPr sz="3200" b="0">
                <a:solidFill>
                  <a:schemeClr val="accent1">
                    <a:lumOff val="-13575"/>
                  </a:schemeClr>
                </a:solidFill>
                <a:latin typeface="Century Gothic"/>
                <a:ea typeface="Century Gothic"/>
                <a:cs typeface="Century Gothic"/>
                <a:sym typeface="Century Gothic"/>
              </a:defRPr>
            </a:pPr>
            <a:r>
              <a:t>"Hay una fuerza motriz más poderosa que el vapor, la electricidad y la energía atómica: </a:t>
            </a:r>
            <a:r>
              <a:rPr sz="4000" b="1" i="1"/>
              <a:t>la voluntad</a:t>
            </a:r>
            <a:r>
              <a:rPr i="1"/>
              <a:t>"</a:t>
            </a:r>
          </a:p>
        </p:txBody>
      </p:sp>
      <p:sp>
        <p:nvSpPr>
          <p:cNvPr id="306" name="Albert Einstein"/>
          <p:cNvSpPr txBox="1"/>
          <p:nvPr/>
        </p:nvSpPr>
        <p:spPr>
          <a:xfrm>
            <a:off x="2684822" y="8013700"/>
            <a:ext cx="1831033" cy="406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defTabSz="457200">
              <a:defRPr sz="2000" i="1">
                <a:solidFill>
                  <a:srgbClr val="002F73"/>
                </a:solidFill>
                <a:latin typeface="Century Gothic"/>
                <a:ea typeface="Century Gothic"/>
                <a:cs typeface="Century Gothic"/>
                <a:sym typeface="Century Gothic"/>
              </a:defRPr>
            </a:lvl1pPr>
          </a:lstStyle>
          <a:p>
            <a:r>
              <a:t>Albert Einstein</a:t>
            </a:r>
          </a:p>
        </p:txBody>
      </p:sp>
      <p:sp>
        <p:nvSpPr>
          <p:cNvPr id="307" name="Para reflexionar"/>
          <p:cNvSpPr txBox="1"/>
          <p:nvPr/>
        </p:nvSpPr>
        <p:spPr>
          <a:xfrm>
            <a:off x="893776" y="380999"/>
            <a:ext cx="11217248" cy="1193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7200">
                <a:solidFill>
                  <a:schemeClr val="accent4">
                    <a:hueOff val="-1081314"/>
                    <a:satOff val="4338"/>
                    <a:lumOff val="-8931"/>
                  </a:schemeClr>
                </a:solidFill>
                <a:latin typeface="Helvetica"/>
                <a:ea typeface="Helvetica"/>
                <a:cs typeface="Helvetica"/>
                <a:sym typeface="Helvetica"/>
              </a:defRPr>
            </a:lvl1pPr>
          </a:lstStyle>
          <a:p>
            <a:r>
              <a:t>Para reflexionar</a:t>
            </a: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Justicia"/>
          <p:cNvSpPr txBox="1"/>
          <p:nvPr/>
        </p:nvSpPr>
        <p:spPr>
          <a:xfrm>
            <a:off x="1751933" y="4902200"/>
            <a:ext cx="4435370" cy="1041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defTabSz="457200">
              <a:defRPr sz="3200">
                <a:solidFill>
                  <a:schemeClr val="accent1">
                    <a:lumOff val="-13575"/>
                  </a:schemeClr>
                </a:solidFill>
                <a:latin typeface="Bookman Old Style"/>
                <a:ea typeface="Bookman Old Style"/>
                <a:cs typeface="Bookman Old Style"/>
                <a:sym typeface="Bookman Old Style"/>
              </a:defRPr>
            </a:lvl1pPr>
          </a:lstStyle>
          <a:p>
            <a:r>
              <a:t>Justicia</a:t>
            </a:r>
          </a:p>
        </p:txBody>
      </p:sp>
      <p:sp>
        <p:nvSpPr>
          <p:cNvPr id="310" name="Amor"/>
          <p:cNvSpPr txBox="1"/>
          <p:nvPr/>
        </p:nvSpPr>
        <p:spPr>
          <a:xfrm>
            <a:off x="8689624" y="4902200"/>
            <a:ext cx="1390453" cy="1041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457200">
              <a:defRPr sz="3200">
                <a:solidFill>
                  <a:schemeClr val="accent4">
                    <a:hueOff val="-1081314"/>
                    <a:satOff val="4338"/>
                    <a:lumOff val="-8931"/>
                  </a:schemeClr>
                </a:solidFill>
                <a:latin typeface="Bookman Old Style"/>
                <a:ea typeface="Bookman Old Style"/>
                <a:cs typeface="Bookman Old Style"/>
                <a:sym typeface="Bookman Old Style"/>
              </a:defRPr>
            </a:lvl1pPr>
          </a:lstStyle>
          <a:p>
            <a:r>
              <a:t>Amor</a:t>
            </a:r>
          </a:p>
        </p:txBody>
      </p:sp>
      <p:pic>
        <p:nvPicPr>
          <p:cNvPr id="311" name="Imagen" descr="Imagen"/>
          <p:cNvPicPr>
            <a:picLocks noChangeAspect="1"/>
          </p:cNvPicPr>
          <p:nvPr/>
        </p:nvPicPr>
        <p:blipFill>
          <a:blip r:embed="rId2">
            <a:extLst/>
          </a:blip>
          <a:srcRect l="8430" t="6948" r="8430" b="6948"/>
          <a:stretch>
            <a:fillRect/>
          </a:stretch>
        </p:blipFill>
        <p:spPr>
          <a:xfrm>
            <a:off x="5329832" y="3646367"/>
            <a:ext cx="3064819" cy="3174129"/>
          </a:xfrm>
          <a:prstGeom prst="rect">
            <a:avLst/>
          </a:prstGeom>
          <a:ln w="12700">
            <a:miter lim="400000"/>
          </a:ln>
        </p:spPr>
      </p:pic>
      <p:sp>
        <p:nvSpPr>
          <p:cNvPr id="312" name="Valores          Emociones"/>
          <p:cNvSpPr txBox="1"/>
          <p:nvPr/>
        </p:nvSpPr>
        <p:spPr>
          <a:xfrm>
            <a:off x="893776" y="380999"/>
            <a:ext cx="11217248" cy="1193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7200">
                <a:solidFill>
                  <a:srgbClr val="252DFF"/>
                </a:solidFill>
                <a:latin typeface="Helvetica"/>
                <a:ea typeface="Helvetica"/>
                <a:cs typeface="Helvetica"/>
                <a:sym typeface="Helvetica"/>
              </a:defRPr>
            </a:lvl1pPr>
          </a:lstStyle>
          <a:p>
            <a:r>
              <a:t> Valores          Emociones</a:t>
            </a:r>
          </a:p>
        </p:txBody>
      </p:sp>
      <p:grpSp>
        <p:nvGrpSpPr>
          <p:cNvPr id="318" name="Grupo"/>
          <p:cNvGrpSpPr/>
          <p:nvPr/>
        </p:nvGrpSpPr>
        <p:grpSpPr>
          <a:xfrm>
            <a:off x="761747" y="8961831"/>
            <a:ext cx="11580537" cy="662653"/>
            <a:chOff x="0" y="0"/>
            <a:chExt cx="11580536" cy="662651"/>
          </a:xfrm>
        </p:grpSpPr>
        <p:pic>
          <p:nvPicPr>
            <p:cNvPr id="313" name="Imagen" descr="Imagen"/>
            <p:cNvPicPr>
              <a:picLocks noChangeAspect="1"/>
            </p:cNvPicPr>
            <p:nvPr/>
          </p:nvPicPr>
          <p:blipFill>
            <a:blip r:embed="rId3">
              <a:extLst/>
            </a:blip>
            <a:stretch>
              <a:fillRect/>
            </a:stretch>
          </p:blipFill>
          <p:spPr>
            <a:xfrm>
              <a:off x="0" y="27651"/>
              <a:ext cx="597153" cy="635001"/>
            </a:xfrm>
            <a:prstGeom prst="rect">
              <a:avLst/>
            </a:prstGeom>
            <a:ln w="12700" cap="flat">
              <a:noFill/>
              <a:miter lim="400000"/>
            </a:ln>
            <a:effectLst/>
          </p:spPr>
        </p:pic>
        <p:pic>
          <p:nvPicPr>
            <p:cNvPr id="314" name="Imagen" descr="Imagen"/>
            <p:cNvPicPr>
              <a:picLocks noChangeAspect="1"/>
            </p:cNvPicPr>
            <p:nvPr/>
          </p:nvPicPr>
          <p:blipFill>
            <a:blip r:embed="rId4">
              <a:extLst/>
            </a:blip>
            <a:stretch>
              <a:fillRect/>
            </a:stretch>
          </p:blipFill>
          <p:spPr>
            <a:xfrm>
              <a:off x="10983383" y="0"/>
              <a:ext cx="597154" cy="639504"/>
            </a:xfrm>
            <a:prstGeom prst="rect">
              <a:avLst/>
            </a:prstGeom>
            <a:ln w="12700" cap="flat">
              <a:noFill/>
              <a:miter lim="400000"/>
            </a:ln>
            <a:effectLst/>
          </p:spPr>
        </p:pic>
        <p:sp>
          <p:nvSpPr>
            <p:cNvPr id="315" name="Rectángulo"/>
            <p:cNvSpPr/>
            <p:nvPr/>
          </p:nvSpPr>
          <p:spPr>
            <a:xfrm>
              <a:off x="741085" y="25535"/>
              <a:ext cx="10048281" cy="635001"/>
            </a:xfrm>
            <a:prstGeom prst="rect">
              <a:avLst/>
            </a:prstGeom>
            <a:gradFill flip="none" rotWithShape="1">
              <a:gsLst>
                <a:gs pos="0">
                  <a:schemeClr val="accent5"/>
                </a:gs>
                <a:gs pos="100000">
                  <a:schemeClr val="accent5">
                    <a:lumOff val="-29866"/>
                  </a:schemeClr>
                </a:gs>
              </a:gsLst>
              <a:lin ang="5400000" scaled="0"/>
            </a:gra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16" name="Francisco Bedolla Cancino"/>
            <p:cNvSpPr txBox="1"/>
            <p:nvPr/>
          </p:nvSpPr>
          <p:spPr>
            <a:xfrm>
              <a:off x="939404" y="186864"/>
              <a:ext cx="2388897" cy="3123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1400">
                  <a:solidFill>
                    <a:srgbClr val="FFFFFF"/>
                  </a:solidFill>
                </a:defRPr>
              </a:lvl1pPr>
            </a:lstStyle>
            <a:p>
              <a:r>
                <a:t>Francisco Bedolla Cancino</a:t>
              </a:r>
            </a:p>
          </p:txBody>
        </p:sp>
        <p:sp>
          <p:nvSpPr>
            <p:cNvPr id="317" name="Centro de Investigación…"/>
            <p:cNvSpPr txBox="1"/>
            <p:nvPr/>
          </p:nvSpPr>
          <p:spPr>
            <a:xfrm>
              <a:off x="7981494" y="17530"/>
              <a:ext cx="2714982" cy="5282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a:defRPr sz="1400">
                  <a:solidFill>
                    <a:srgbClr val="FFFFFF"/>
                  </a:solidFill>
                </a:defRPr>
              </a:pPr>
              <a:r>
                <a:t>Centro de Investigación </a:t>
              </a:r>
            </a:p>
            <a:p>
              <a:pPr>
                <a:defRPr sz="1400">
                  <a:solidFill>
                    <a:srgbClr val="FFFFFF"/>
                  </a:solidFill>
                </a:defRPr>
              </a:pPr>
              <a:r>
                <a:t>Internacional del Trabajo, A. C.</a:t>
              </a:r>
            </a:p>
          </p:txBody>
        </p:sp>
      </p:gr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11"/>
                                        </p:tgtEl>
                                        <p:attrNameLst>
                                          <p:attrName>style.visibility</p:attrName>
                                        </p:attrNameLst>
                                      </p:cBhvr>
                                      <p:to>
                                        <p:strVal val="visible"/>
                                      </p:to>
                                    </p:set>
                                    <p:animEffect transition="in" filter="fade">
                                      <p:cBhvr>
                                        <p:cTn id="7" dur="1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alabras que mejor expresan lo que deseo de este taller"/>
          <p:cNvSpPr txBox="1"/>
          <p:nvPr/>
        </p:nvSpPr>
        <p:spPr>
          <a:xfrm>
            <a:off x="1235037" y="1568450"/>
            <a:ext cx="3673352" cy="12065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defTabSz="457200">
              <a:defRPr>
                <a:solidFill>
                  <a:schemeClr val="accent1">
                    <a:lumOff val="-13575"/>
                  </a:schemeClr>
                </a:solidFill>
                <a:latin typeface="Century Gothic"/>
                <a:ea typeface="Century Gothic"/>
                <a:cs typeface="Century Gothic"/>
                <a:sym typeface="Century Gothic"/>
              </a:defRPr>
            </a:lvl1pPr>
          </a:lstStyle>
          <a:p>
            <a:r>
              <a:t>Palabras que mejor expresan lo que deseo de este taller</a:t>
            </a:r>
          </a:p>
        </p:txBody>
      </p:sp>
      <p:sp>
        <p:nvSpPr>
          <p:cNvPr id="321" name="Lo que yo deseo que este taller me deje como experiencia es…"/>
          <p:cNvSpPr txBox="1"/>
          <p:nvPr/>
        </p:nvSpPr>
        <p:spPr>
          <a:xfrm>
            <a:off x="5860702" y="1612899"/>
            <a:ext cx="5829301" cy="838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defTabSz="457200">
              <a:defRPr>
                <a:solidFill>
                  <a:schemeClr val="accent1">
                    <a:lumOff val="-13575"/>
                  </a:schemeClr>
                </a:solidFill>
                <a:latin typeface="Century Gothic"/>
                <a:ea typeface="Century Gothic"/>
                <a:cs typeface="Century Gothic"/>
                <a:sym typeface="Century Gothic"/>
              </a:defRPr>
            </a:lvl1pPr>
          </a:lstStyle>
          <a:p>
            <a:r>
              <a:t>Lo que yo deseo que este taller me deje como experiencia es… </a:t>
            </a:r>
          </a:p>
        </p:txBody>
      </p:sp>
      <p:pic>
        <p:nvPicPr>
          <p:cNvPr id="322" name="Rectángulo redondeado" descr="Rectángulo redondeado"/>
          <p:cNvPicPr>
            <a:picLocks/>
          </p:cNvPicPr>
          <p:nvPr/>
        </p:nvPicPr>
        <p:blipFill>
          <a:blip r:embed="rId2">
            <a:extLst/>
          </a:blip>
          <a:stretch>
            <a:fillRect/>
          </a:stretch>
        </p:blipFill>
        <p:spPr>
          <a:xfrm>
            <a:off x="1160057" y="3242159"/>
            <a:ext cx="3823312" cy="2060790"/>
          </a:xfrm>
          <a:prstGeom prst="rect">
            <a:avLst/>
          </a:prstGeom>
        </p:spPr>
      </p:pic>
      <p:pic>
        <p:nvPicPr>
          <p:cNvPr id="324" name="Rectángulo redondeado" descr="Rectángulo redondeado"/>
          <p:cNvPicPr>
            <a:picLocks/>
          </p:cNvPicPr>
          <p:nvPr/>
        </p:nvPicPr>
        <p:blipFill>
          <a:blip r:embed="rId2">
            <a:extLst/>
          </a:blip>
          <a:stretch>
            <a:fillRect/>
          </a:stretch>
        </p:blipFill>
        <p:spPr>
          <a:xfrm>
            <a:off x="1160057" y="6176557"/>
            <a:ext cx="3823312" cy="2060790"/>
          </a:xfrm>
          <a:prstGeom prst="rect">
            <a:avLst/>
          </a:prstGeom>
        </p:spPr>
      </p:pic>
      <p:pic>
        <p:nvPicPr>
          <p:cNvPr id="326" name="Rectángulo redondeado" descr="Rectángulo redondeado"/>
          <p:cNvPicPr>
            <a:picLocks/>
          </p:cNvPicPr>
          <p:nvPr/>
        </p:nvPicPr>
        <p:blipFill>
          <a:blip r:embed="rId3">
            <a:extLst/>
          </a:blip>
          <a:stretch>
            <a:fillRect/>
          </a:stretch>
        </p:blipFill>
        <p:spPr>
          <a:xfrm>
            <a:off x="5706657" y="3203365"/>
            <a:ext cx="6137391" cy="4999897"/>
          </a:xfrm>
          <a:prstGeom prst="rect">
            <a:avLst/>
          </a:prstGeom>
        </p:spPr>
      </p:pic>
      <p:grpSp>
        <p:nvGrpSpPr>
          <p:cNvPr id="333" name="Grupo"/>
          <p:cNvGrpSpPr/>
          <p:nvPr/>
        </p:nvGrpSpPr>
        <p:grpSpPr>
          <a:xfrm>
            <a:off x="761747" y="8961831"/>
            <a:ext cx="11580537" cy="662653"/>
            <a:chOff x="0" y="0"/>
            <a:chExt cx="11580536" cy="662651"/>
          </a:xfrm>
        </p:grpSpPr>
        <p:pic>
          <p:nvPicPr>
            <p:cNvPr id="328" name="Imagen" descr="Imagen"/>
            <p:cNvPicPr>
              <a:picLocks noChangeAspect="1"/>
            </p:cNvPicPr>
            <p:nvPr/>
          </p:nvPicPr>
          <p:blipFill>
            <a:blip r:embed="rId4">
              <a:extLst/>
            </a:blip>
            <a:stretch>
              <a:fillRect/>
            </a:stretch>
          </p:blipFill>
          <p:spPr>
            <a:xfrm>
              <a:off x="0" y="27651"/>
              <a:ext cx="597153" cy="635001"/>
            </a:xfrm>
            <a:prstGeom prst="rect">
              <a:avLst/>
            </a:prstGeom>
            <a:ln w="12700" cap="flat">
              <a:noFill/>
              <a:miter lim="400000"/>
            </a:ln>
            <a:effectLst/>
          </p:spPr>
        </p:pic>
        <p:pic>
          <p:nvPicPr>
            <p:cNvPr id="329" name="Imagen" descr="Imagen"/>
            <p:cNvPicPr>
              <a:picLocks noChangeAspect="1"/>
            </p:cNvPicPr>
            <p:nvPr/>
          </p:nvPicPr>
          <p:blipFill>
            <a:blip r:embed="rId5">
              <a:extLst/>
            </a:blip>
            <a:stretch>
              <a:fillRect/>
            </a:stretch>
          </p:blipFill>
          <p:spPr>
            <a:xfrm>
              <a:off x="10983383" y="0"/>
              <a:ext cx="597154" cy="639504"/>
            </a:xfrm>
            <a:prstGeom prst="rect">
              <a:avLst/>
            </a:prstGeom>
            <a:ln w="12700" cap="flat">
              <a:noFill/>
              <a:miter lim="400000"/>
            </a:ln>
            <a:effectLst/>
          </p:spPr>
        </p:pic>
        <p:sp>
          <p:nvSpPr>
            <p:cNvPr id="330" name="Rectángulo"/>
            <p:cNvSpPr/>
            <p:nvPr/>
          </p:nvSpPr>
          <p:spPr>
            <a:xfrm>
              <a:off x="741085" y="25535"/>
              <a:ext cx="10048281" cy="635001"/>
            </a:xfrm>
            <a:prstGeom prst="rect">
              <a:avLst/>
            </a:prstGeom>
            <a:gradFill flip="none" rotWithShape="1">
              <a:gsLst>
                <a:gs pos="0">
                  <a:schemeClr val="accent5"/>
                </a:gs>
                <a:gs pos="100000">
                  <a:schemeClr val="accent5">
                    <a:lumOff val="-29866"/>
                  </a:schemeClr>
                </a:gs>
              </a:gsLst>
              <a:lin ang="5400000" scaled="0"/>
            </a:gra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31" name="Francisco Bedolla Cancino"/>
            <p:cNvSpPr txBox="1"/>
            <p:nvPr/>
          </p:nvSpPr>
          <p:spPr>
            <a:xfrm>
              <a:off x="939404" y="186864"/>
              <a:ext cx="2388897" cy="3123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1400">
                  <a:solidFill>
                    <a:srgbClr val="FFFFFF"/>
                  </a:solidFill>
                </a:defRPr>
              </a:lvl1pPr>
            </a:lstStyle>
            <a:p>
              <a:r>
                <a:t>Francisco Bedolla Cancino</a:t>
              </a:r>
            </a:p>
          </p:txBody>
        </p:sp>
        <p:sp>
          <p:nvSpPr>
            <p:cNvPr id="332" name="Centro de Investigación…"/>
            <p:cNvSpPr txBox="1"/>
            <p:nvPr/>
          </p:nvSpPr>
          <p:spPr>
            <a:xfrm>
              <a:off x="7981494" y="17530"/>
              <a:ext cx="2714982" cy="5282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a:defRPr sz="1400">
                  <a:solidFill>
                    <a:srgbClr val="FFFFFF"/>
                  </a:solidFill>
                </a:defRPr>
              </a:pPr>
              <a:r>
                <a:t>Centro de Investigación </a:t>
              </a:r>
            </a:p>
            <a:p>
              <a:pPr>
                <a:defRPr sz="1400">
                  <a:solidFill>
                    <a:srgbClr val="FFFFFF"/>
                  </a:solidFill>
                </a:defRPr>
              </a:pPr>
              <a:r>
                <a:t>Internacional del Trabajo, A. C.</a:t>
              </a:r>
            </a:p>
          </p:txBody>
        </p:sp>
      </p:grpSp>
      <p:sp>
        <p:nvSpPr>
          <p:cNvPr id="334" name="Ejercicios Expectativas"/>
          <p:cNvSpPr txBox="1"/>
          <p:nvPr/>
        </p:nvSpPr>
        <p:spPr>
          <a:xfrm>
            <a:off x="893776" y="380999"/>
            <a:ext cx="11217248" cy="1193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7200">
                <a:solidFill>
                  <a:schemeClr val="accent4">
                    <a:hueOff val="-1081314"/>
                    <a:satOff val="4338"/>
                    <a:lumOff val="-8931"/>
                  </a:schemeClr>
                </a:solidFill>
                <a:latin typeface="Helvetica"/>
                <a:ea typeface="Helvetica"/>
                <a:cs typeface="Helvetica"/>
                <a:sym typeface="Helvetica"/>
              </a:defRPr>
            </a:lvl1pPr>
          </a:lstStyle>
          <a:p>
            <a:r>
              <a:t>Ejercicios Expectativas</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61ACB2C5A07D949B0332C910E589859" ma:contentTypeVersion="6" ma:contentTypeDescription="Crear nuevo documento." ma:contentTypeScope="" ma:versionID="b2332b9cd850fe35695ff15960d4ef1c">
  <xsd:schema xmlns:xsd="http://www.w3.org/2001/XMLSchema" xmlns:xs="http://www.w3.org/2001/XMLSchema" xmlns:p="http://schemas.microsoft.com/office/2006/metadata/properties" xmlns:ns2="d52de530-e09c-4214-8367-9dcf1a852bc6" targetNamespace="http://schemas.microsoft.com/office/2006/metadata/properties" ma:root="true" ma:fieldsID="5fba3abb3a635aa6c33819a4e1cf0f8a" ns2:_="">
    <xsd:import namespace="d52de530-e09c-4214-8367-9dcf1a852bc6"/>
    <xsd:element name="properties">
      <xsd:complexType>
        <xsd:sequence>
          <xsd:element name="documentManagement">
            <xsd:complexType>
              <xsd:all>
                <xsd:element ref="ns2:Seccion"/>
                <xsd:element ref="ns2:Nombre_x0020_completo" minOccurs="0"/>
                <xsd:element ref="ns2:Fecha" minOccurs="0"/>
                <xsd:element ref="ns2:Orden_x0020_Seccion" minOccurs="0"/>
                <xsd:element ref="ns2:Orden_x0020_Do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2de530-e09c-4214-8367-9dcf1a852bc6" elementFormDefault="qualified">
    <xsd:import namespace="http://schemas.microsoft.com/office/2006/documentManagement/types"/>
    <xsd:import namespace="http://schemas.microsoft.com/office/infopath/2007/PartnerControls"/>
    <xsd:element name="Seccion" ma:index="1" ma:displayName="Seccion" ma:internalName="Seccion">
      <xsd:simpleType>
        <xsd:restriction base="dms:Note"/>
      </xsd:simpleType>
    </xsd:element>
    <xsd:element name="Nombre_x0020_completo" ma:index="2" nillable="true" ma:displayName="Nombre completo" ma:internalName="Nombre_x0020_completo">
      <xsd:simpleType>
        <xsd:restriction base="dms:Note"/>
      </xsd:simpleType>
    </xsd:element>
    <xsd:element name="Fecha" ma:index="3" nillable="true" ma:displayName="Fecha" ma:default="[today]" ma:format="DateOnly" ma:internalName="Fecha">
      <xsd:simpleType>
        <xsd:restriction base="dms:DateTime"/>
      </xsd:simpleType>
    </xsd:element>
    <xsd:element name="Orden_x0020_Seccion" ma:index="4" nillable="true" ma:displayName="Orden Seccion" ma:decimals="0" ma:internalName="Orden_x0020_Seccion">
      <xsd:simpleType>
        <xsd:restriction base="dms:Number"/>
      </xsd:simpleType>
    </xsd:element>
    <xsd:element name="Orden_x0020_Dos" ma:index="5" nillable="true" ma:displayName="Orden Dos" ma:decimals="0" ma:internalName="Orden_x0020_Dos">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Tipo de contenido"/>
        <xsd:element ref="dc:title" minOccurs="0" maxOccurs="1"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rden_x0020_Seccion xmlns="d52de530-e09c-4214-8367-9dcf1a852bc6">7</Orden_x0020_Seccion>
    <Seccion xmlns="d52de530-e09c-4214-8367-9dcf1a852bc6">Presentaciones utilizadas en los cursos presenciales dirigidos a sujetos obligados</Seccion>
    <Orden_x0020_Dos xmlns="d52de530-e09c-4214-8367-9dcf1a852bc6">20</Orden_x0020_Dos>
    <Nombre_x0020_completo xmlns="d52de530-e09c-4214-8367-9dcf1a852bc6">Presentación del Taller de Ética Pública</Nombre_x0020_completo>
    <Fecha xmlns="d52de530-e09c-4214-8367-9dcf1a852bc6">2019-06-03T05:00:00+00:00</Fecha>
  </documentManagement>
</p:properties>
</file>

<file path=customXml/itemProps1.xml><?xml version="1.0" encoding="utf-8"?>
<ds:datastoreItem xmlns:ds="http://schemas.openxmlformats.org/officeDocument/2006/customXml" ds:itemID="{83EF4361-480E-47CE-9D1C-74FE920A0ACF}"/>
</file>

<file path=customXml/itemProps2.xml><?xml version="1.0" encoding="utf-8"?>
<ds:datastoreItem xmlns:ds="http://schemas.openxmlformats.org/officeDocument/2006/customXml" ds:itemID="{706A83BE-2C2A-47C1-8D98-647F92A14A18}"/>
</file>

<file path=customXml/itemProps3.xml><?xml version="1.0" encoding="utf-8"?>
<ds:datastoreItem xmlns:ds="http://schemas.openxmlformats.org/officeDocument/2006/customXml" ds:itemID="{D1635150-9CEC-4480-9572-E6BA3A3A8F96}"/>
</file>

<file path=docProps/app.xml><?xml version="1.0" encoding="utf-8"?>
<Properties xmlns="http://schemas.openxmlformats.org/officeDocument/2006/extended-properties" xmlns:vt="http://schemas.openxmlformats.org/officeDocument/2006/docPropsVTypes">
  <TotalTime>0</TotalTime>
  <Words>1260</Words>
  <Application>Microsoft Office PowerPoint</Application>
  <PresentationFormat>Personalizado</PresentationFormat>
  <Paragraphs>218</Paragraphs>
  <Slides>28</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28</vt:i4>
      </vt:variant>
    </vt:vector>
  </HeadingPairs>
  <TitlesOfParts>
    <vt:vector size="38" baseType="lpstr">
      <vt:lpstr>Bookman Old Style</vt:lpstr>
      <vt:lpstr>Century Gothic</vt:lpstr>
      <vt:lpstr>Comic Sans MS</vt:lpstr>
      <vt:lpstr>Helvetica</vt:lpstr>
      <vt:lpstr>Helvetica Light</vt:lpstr>
      <vt:lpstr>Helvetica Neue</vt:lpstr>
      <vt:lpstr>Helvetica Neue Light</vt:lpstr>
      <vt:lpstr>Helvetica Neue Medium</vt:lpstr>
      <vt:lpstr>Helvetica Neue Thin</vt:lpstr>
      <vt:lpstr>White</vt:lpstr>
      <vt:lpstr>Ética Pública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Modelo de Identidad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Concepto de Moral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Ética Pública</dc:title>
  <dc:creator>Karla Lizeth Sánchez Domínguez</dc:creator>
  <cp:lastModifiedBy>Karla Lizeth Sánchez Domínguez</cp:lastModifiedBy>
  <cp:revision>2</cp:revision>
  <dcterms:modified xsi:type="dcterms:W3CDTF">2019-05-20T16:23:16Z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0x010100B61ACB2C5A07D949B0332C910E589859</vt:lpwstr>
  </property>
</Properties>
</file>